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9" r:id="rId12"/>
    <p:sldId id="270" r:id="rId13"/>
    <p:sldId id="271" r:id="rId14"/>
    <p:sldId id="272" r:id="rId15"/>
    <p:sldId id="273" r:id="rId16"/>
    <p:sldId id="274" r:id="rId17"/>
    <p:sldId id="275" r:id="rId18"/>
    <p:sldId id="284" r:id="rId19"/>
    <p:sldId id="276"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7671D7-AFBB-4BAA-B4AA-165CF3AF6677}" type="datetimeFigureOut">
              <a:rPr lang="en-US" smtClean="0"/>
              <a:t>4/1/2020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645E9-F4E2-4670-8E19-94D645BECF33}" type="slidenum">
              <a:rPr lang="en-US" smtClean="0"/>
              <a:t>‹#›</a:t>
            </a:fld>
            <a:endParaRPr lang="en-US"/>
          </a:p>
        </p:txBody>
      </p:sp>
    </p:spTree>
    <p:extLst>
      <p:ext uri="{BB962C8B-B14F-4D97-AF65-F5344CB8AC3E}">
        <p14:creationId xmlns:p14="http://schemas.microsoft.com/office/powerpoint/2010/main" val="214337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645E9-F4E2-4670-8E19-94D645BECF33}" type="slidenum">
              <a:rPr lang="en-US" smtClean="0"/>
              <a:t>17</a:t>
            </a:fld>
            <a:endParaRPr lang="en-US"/>
          </a:p>
        </p:txBody>
      </p:sp>
    </p:spTree>
    <p:extLst>
      <p:ext uri="{BB962C8B-B14F-4D97-AF65-F5344CB8AC3E}">
        <p14:creationId xmlns:p14="http://schemas.microsoft.com/office/powerpoint/2010/main" val="1225897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33C575A-DA2C-49E2-A9D0-90B00ACDD753}" type="datetime1">
              <a:rPr lang="en-US" smtClean="0"/>
              <a:t>4/1/2020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Dr Amina Muazzam-LCWU</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AD79991-D6E6-4A78-82D8-FB816BBE81E3}" type="slidenum">
              <a:rPr lang="en-US" smtClean="0"/>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214C65-E020-4B40-BE21-6009E850E53F}" type="datetime1">
              <a:rPr lang="en-US" smtClean="0"/>
              <a:t>4/1/2020</a:t>
            </a:fld>
            <a:endParaRPr lang="en-US"/>
          </a:p>
        </p:txBody>
      </p:sp>
      <p:sp>
        <p:nvSpPr>
          <p:cNvPr id="5" name="Footer Placeholder 4"/>
          <p:cNvSpPr>
            <a:spLocks noGrp="1"/>
          </p:cNvSpPr>
          <p:nvPr>
            <p:ph type="ftr" sz="quarter" idx="11"/>
          </p:nvPr>
        </p:nvSpPr>
        <p:spPr/>
        <p:txBody>
          <a:bodyPr/>
          <a:lstStyle>
            <a:extLst/>
          </a:lstStyle>
          <a:p>
            <a:r>
              <a:rPr lang="en-US" smtClean="0"/>
              <a:t>Dr Amina Muazzam-LCWU</a:t>
            </a:r>
            <a:endParaRPr lang="en-US"/>
          </a:p>
        </p:txBody>
      </p:sp>
      <p:sp>
        <p:nvSpPr>
          <p:cNvPr id="6" name="Slide Number Placeholder 5"/>
          <p:cNvSpPr>
            <a:spLocks noGrp="1"/>
          </p:cNvSpPr>
          <p:nvPr>
            <p:ph type="sldNum" sz="quarter" idx="12"/>
          </p:nvPr>
        </p:nvSpPr>
        <p:spPr/>
        <p:txBody>
          <a:bodyPr/>
          <a:lstStyle>
            <a:extLst/>
          </a:lstStyle>
          <a:p>
            <a:fld id="{2AD79991-D6E6-4A78-82D8-FB816BBE81E3}" type="slidenum">
              <a:rPr lang="en-US" smtClean="0"/>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88961D1-86CF-49C1-A683-0D7FD458AA6F}" type="datetime1">
              <a:rPr lang="en-US" smtClean="0"/>
              <a:t>4/1/2020</a:t>
            </a:fld>
            <a:endParaRPr lang="en-US"/>
          </a:p>
        </p:txBody>
      </p:sp>
      <p:sp>
        <p:nvSpPr>
          <p:cNvPr id="5" name="Footer Placeholder 4"/>
          <p:cNvSpPr>
            <a:spLocks noGrp="1"/>
          </p:cNvSpPr>
          <p:nvPr>
            <p:ph type="ftr" sz="quarter" idx="11"/>
          </p:nvPr>
        </p:nvSpPr>
        <p:spPr/>
        <p:txBody>
          <a:bodyPr/>
          <a:lstStyle>
            <a:extLst/>
          </a:lstStyle>
          <a:p>
            <a:r>
              <a:rPr lang="en-US" smtClean="0"/>
              <a:t>Dr Amina Muazzam-LCWU</a:t>
            </a:r>
            <a:endParaRPr lang="en-US"/>
          </a:p>
        </p:txBody>
      </p:sp>
      <p:sp>
        <p:nvSpPr>
          <p:cNvPr id="6" name="Slide Number Placeholder 5"/>
          <p:cNvSpPr>
            <a:spLocks noGrp="1"/>
          </p:cNvSpPr>
          <p:nvPr>
            <p:ph type="sldNum" sz="quarter" idx="12"/>
          </p:nvPr>
        </p:nvSpPr>
        <p:spPr/>
        <p:txBody>
          <a:bodyPr/>
          <a:lstStyle>
            <a:extLst/>
          </a:lstStyle>
          <a:p>
            <a:fld id="{2AD79991-D6E6-4A78-82D8-FB816BBE81E3}" type="slidenum">
              <a:rPr lang="en-US" smtClean="0"/>
              <a:t>‹#›</a:t>
            </a:fld>
            <a:endParaRPr lang="en-US"/>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DA4762-03E8-4CF0-BF15-9E282F5A443C}" type="datetime1">
              <a:rPr lang="en-US" smtClean="0"/>
              <a:t>4/1/2020</a:t>
            </a:fld>
            <a:endParaRPr lang="en-US"/>
          </a:p>
        </p:txBody>
      </p:sp>
      <p:sp>
        <p:nvSpPr>
          <p:cNvPr id="5" name="Footer Placeholder 4"/>
          <p:cNvSpPr>
            <a:spLocks noGrp="1"/>
          </p:cNvSpPr>
          <p:nvPr>
            <p:ph type="ftr" sz="quarter" idx="11"/>
          </p:nvPr>
        </p:nvSpPr>
        <p:spPr/>
        <p:txBody>
          <a:bodyPr/>
          <a:lstStyle>
            <a:extLst/>
          </a:lstStyle>
          <a:p>
            <a:r>
              <a:rPr lang="en-US" smtClean="0"/>
              <a:t>Dr Amina Muazzam-LCWU</a:t>
            </a:r>
            <a:endParaRPr lang="en-US"/>
          </a:p>
        </p:txBody>
      </p:sp>
      <p:sp>
        <p:nvSpPr>
          <p:cNvPr id="6" name="Slide Number Placeholder 5"/>
          <p:cNvSpPr>
            <a:spLocks noGrp="1"/>
          </p:cNvSpPr>
          <p:nvPr>
            <p:ph type="sldNum" sz="quarter" idx="12"/>
          </p:nvPr>
        </p:nvSpPr>
        <p:spPr/>
        <p:txBody>
          <a:bodyPr/>
          <a:lstStyle>
            <a:extLst/>
          </a:lstStyle>
          <a:p>
            <a:fld id="{2AD79991-D6E6-4A78-82D8-FB816BBE81E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F67C36-E6B2-4A4F-B2DA-E54D99185225}" type="datetime1">
              <a:rPr lang="en-US" smtClean="0"/>
              <a:t>4/1/2020</a:t>
            </a:fld>
            <a:endParaRPr lang="en-US"/>
          </a:p>
        </p:txBody>
      </p:sp>
      <p:sp>
        <p:nvSpPr>
          <p:cNvPr id="5" name="Footer Placeholder 4"/>
          <p:cNvSpPr>
            <a:spLocks noGrp="1"/>
          </p:cNvSpPr>
          <p:nvPr>
            <p:ph type="ftr" sz="quarter" idx="11"/>
          </p:nvPr>
        </p:nvSpPr>
        <p:spPr/>
        <p:txBody>
          <a:bodyPr/>
          <a:lstStyle>
            <a:extLst/>
          </a:lstStyle>
          <a:p>
            <a:r>
              <a:rPr lang="en-US" smtClean="0"/>
              <a:t>Dr Amina Muazzam-LCWU</a:t>
            </a:r>
            <a:endParaRPr lang="en-US"/>
          </a:p>
        </p:txBody>
      </p:sp>
      <p:sp>
        <p:nvSpPr>
          <p:cNvPr id="6" name="Slide Number Placeholder 5"/>
          <p:cNvSpPr>
            <a:spLocks noGrp="1"/>
          </p:cNvSpPr>
          <p:nvPr>
            <p:ph type="sldNum" sz="quarter" idx="12"/>
          </p:nvPr>
        </p:nvSpPr>
        <p:spPr/>
        <p:txBody>
          <a:bodyPr/>
          <a:lstStyle>
            <a:extLst/>
          </a:lstStyle>
          <a:p>
            <a:fld id="{2AD79991-D6E6-4A78-82D8-FB816BBE81E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6389BF-261E-4CB4-9B02-8F9D5C653428}" type="datetime1">
              <a:rPr lang="en-US" smtClean="0"/>
              <a:t>4/1/2020</a:t>
            </a:fld>
            <a:endParaRPr lang="en-US"/>
          </a:p>
        </p:txBody>
      </p:sp>
      <p:sp>
        <p:nvSpPr>
          <p:cNvPr id="6" name="Footer Placeholder 5"/>
          <p:cNvSpPr>
            <a:spLocks noGrp="1"/>
          </p:cNvSpPr>
          <p:nvPr>
            <p:ph type="ftr" sz="quarter" idx="11"/>
          </p:nvPr>
        </p:nvSpPr>
        <p:spPr/>
        <p:txBody>
          <a:bodyPr/>
          <a:lstStyle>
            <a:extLst/>
          </a:lstStyle>
          <a:p>
            <a:r>
              <a:rPr lang="en-US" smtClean="0"/>
              <a:t>Dr Amina Muazzam-LCWU</a:t>
            </a:r>
            <a:endParaRPr lang="en-US"/>
          </a:p>
        </p:txBody>
      </p:sp>
      <p:sp>
        <p:nvSpPr>
          <p:cNvPr id="7" name="Slide Number Placeholder 6"/>
          <p:cNvSpPr>
            <a:spLocks noGrp="1"/>
          </p:cNvSpPr>
          <p:nvPr>
            <p:ph type="sldNum" sz="quarter" idx="12"/>
          </p:nvPr>
        </p:nvSpPr>
        <p:spPr/>
        <p:txBody>
          <a:bodyPr/>
          <a:lstStyle>
            <a:extLst/>
          </a:lstStyle>
          <a:p>
            <a:fld id="{2AD79991-D6E6-4A78-82D8-FB816BBE81E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DF874F1-D17E-4260-86F3-122DC9F5F1C9}" type="datetime1">
              <a:rPr lang="en-US" smtClean="0"/>
              <a:t>4/1/2020</a:t>
            </a:fld>
            <a:endParaRPr lang="en-US"/>
          </a:p>
        </p:txBody>
      </p:sp>
      <p:sp>
        <p:nvSpPr>
          <p:cNvPr id="8" name="Footer Placeholder 7"/>
          <p:cNvSpPr>
            <a:spLocks noGrp="1"/>
          </p:cNvSpPr>
          <p:nvPr>
            <p:ph type="ftr" sz="quarter" idx="11"/>
          </p:nvPr>
        </p:nvSpPr>
        <p:spPr/>
        <p:txBody>
          <a:bodyPr/>
          <a:lstStyle>
            <a:extLst/>
          </a:lstStyle>
          <a:p>
            <a:r>
              <a:rPr lang="en-US" smtClean="0"/>
              <a:t>Dr Amina Muazzam-LCWU</a:t>
            </a:r>
            <a:endParaRPr lang="en-US"/>
          </a:p>
        </p:txBody>
      </p:sp>
      <p:sp>
        <p:nvSpPr>
          <p:cNvPr id="9" name="Slide Number Placeholder 8"/>
          <p:cNvSpPr>
            <a:spLocks noGrp="1"/>
          </p:cNvSpPr>
          <p:nvPr>
            <p:ph type="sldNum" sz="quarter" idx="12"/>
          </p:nvPr>
        </p:nvSpPr>
        <p:spPr/>
        <p:txBody>
          <a:bodyPr/>
          <a:lstStyle>
            <a:extLst/>
          </a:lstStyle>
          <a:p>
            <a:fld id="{2AD79991-D6E6-4A78-82D8-FB816BBE81E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3C4D373-2ECB-4C13-9CC1-A9E7FBCA2D3D}" type="datetime1">
              <a:rPr lang="en-US" smtClean="0"/>
              <a:t>4/1/2020</a:t>
            </a:fld>
            <a:endParaRPr lang="en-US"/>
          </a:p>
        </p:txBody>
      </p:sp>
      <p:sp>
        <p:nvSpPr>
          <p:cNvPr id="4" name="Footer Placeholder 3"/>
          <p:cNvSpPr>
            <a:spLocks noGrp="1"/>
          </p:cNvSpPr>
          <p:nvPr>
            <p:ph type="ftr" sz="quarter" idx="11"/>
          </p:nvPr>
        </p:nvSpPr>
        <p:spPr/>
        <p:txBody>
          <a:bodyPr/>
          <a:lstStyle>
            <a:extLst/>
          </a:lstStyle>
          <a:p>
            <a:r>
              <a:rPr lang="en-US" smtClean="0"/>
              <a:t>Dr Amina Muazzam-LCWU</a:t>
            </a:r>
            <a:endParaRPr lang="en-US"/>
          </a:p>
        </p:txBody>
      </p:sp>
      <p:sp>
        <p:nvSpPr>
          <p:cNvPr id="5" name="Slide Number Placeholder 4"/>
          <p:cNvSpPr>
            <a:spLocks noGrp="1"/>
          </p:cNvSpPr>
          <p:nvPr>
            <p:ph type="sldNum" sz="quarter" idx="12"/>
          </p:nvPr>
        </p:nvSpPr>
        <p:spPr/>
        <p:txBody>
          <a:bodyPr/>
          <a:lstStyle>
            <a:extLst/>
          </a:lstStyle>
          <a:p>
            <a:fld id="{2AD79991-D6E6-4A78-82D8-FB816BBE81E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FBC569B-C652-4670-8844-9C45EDEDE3C9}" type="datetime1">
              <a:rPr lang="en-US" smtClean="0"/>
              <a:t>4/1/2020</a:t>
            </a:fld>
            <a:endParaRPr lang="en-US"/>
          </a:p>
        </p:txBody>
      </p:sp>
      <p:sp>
        <p:nvSpPr>
          <p:cNvPr id="3" name="Footer Placeholder 2"/>
          <p:cNvSpPr>
            <a:spLocks noGrp="1"/>
          </p:cNvSpPr>
          <p:nvPr>
            <p:ph type="ftr" sz="quarter" idx="11"/>
          </p:nvPr>
        </p:nvSpPr>
        <p:spPr/>
        <p:txBody>
          <a:bodyPr/>
          <a:lstStyle>
            <a:extLst/>
          </a:lstStyle>
          <a:p>
            <a:r>
              <a:rPr lang="en-US" smtClean="0"/>
              <a:t>Dr Amina Muazzam-LCWU</a:t>
            </a:r>
            <a:endParaRPr lang="en-US"/>
          </a:p>
        </p:txBody>
      </p:sp>
      <p:sp>
        <p:nvSpPr>
          <p:cNvPr id="4" name="Slide Number Placeholder 3"/>
          <p:cNvSpPr>
            <a:spLocks noGrp="1"/>
          </p:cNvSpPr>
          <p:nvPr>
            <p:ph type="sldNum" sz="quarter" idx="12"/>
          </p:nvPr>
        </p:nvSpPr>
        <p:spPr/>
        <p:txBody>
          <a:bodyPr/>
          <a:lstStyle>
            <a:extLst/>
          </a:lstStyle>
          <a:p>
            <a:fld id="{2AD79991-D6E6-4A78-82D8-FB816BBE81E3}" type="slidenum">
              <a:rPr lang="en-US" smtClean="0"/>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96039B2-80FF-4577-A022-73CAAC35951C}" type="datetime1">
              <a:rPr lang="en-US" smtClean="0"/>
              <a:t>4/1/2020</a:t>
            </a:fld>
            <a:endParaRPr lang="en-US"/>
          </a:p>
        </p:txBody>
      </p:sp>
      <p:sp>
        <p:nvSpPr>
          <p:cNvPr id="6" name="Footer Placeholder 5"/>
          <p:cNvSpPr>
            <a:spLocks noGrp="1"/>
          </p:cNvSpPr>
          <p:nvPr>
            <p:ph type="ftr" sz="quarter" idx="11"/>
          </p:nvPr>
        </p:nvSpPr>
        <p:spPr/>
        <p:txBody>
          <a:bodyPr/>
          <a:lstStyle>
            <a:extLst/>
          </a:lstStyle>
          <a:p>
            <a:r>
              <a:rPr lang="en-US" smtClean="0"/>
              <a:t>Dr Amina Muazzam-LCWU</a:t>
            </a:r>
            <a:endParaRPr lang="en-US"/>
          </a:p>
        </p:txBody>
      </p:sp>
      <p:sp>
        <p:nvSpPr>
          <p:cNvPr id="7" name="Slide Number Placeholder 6"/>
          <p:cNvSpPr>
            <a:spLocks noGrp="1"/>
          </p:cNvSpPr>
          <p:nvPr>
            <p:ph type="sldNum" sz="quarter" idx="12"/>
          </p:nvPr>
        </p:nvSpPr>
        <p:spPr/>
        <p:txBody>
          <a:bodyPr/>
          <a:lstStyle>
            <a:extLst/>
          </a:lstStyle>
          <a:p>
            <a:fld id="{2AD79991-D6E6-4A78-82D8-FB816BBE81E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9BB57ED-5056-49A9-BFE0-7488134109E8}" type="datetime1">
              <a:rPr lang="en-US" smtClean="0"/>
              <a:t>4/1/2020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Dr Amina Muazzam-LCWU</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AD79991-D6E6-4A78-82D8-FB816BBE81E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CAC85B4-F1B0-490A-A550-A6731BEF2310}" type="datetime1">
              <a:rPr lang="en-US" smtClean="0"/>
              <a:t>4/1/2020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Dr Amina Muazzam-LCWU</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AD79991-D6E6-4A78-82D8-FB816BBE81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wipe dir="r"/>
  </p:transition>
  <p:timing>
    <p:tnLst>
      <p:par>
        <p:cTn id="1" dur="indefinite" restart="never" nodeType="tmRoot"/>
      </p:par>
    </p:tnLst>
  </p:timing>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link.springer.com/referenceworkentry/10.1007/978-1-4419-1005-9_66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21000" r="-11000"/>
          </a:stretch>
        </a:blipFill>
        <a:effectLst/>
      </p:bgPr>
    </p:bg>
    <p:spTree>
      <p:nvGrpSpPr>
        <p:cNvPr id="1" name=""/>
        <p:cNvGrpSpPr/>
        <p:nvPr/>
      </p:nvGrpSpPr>
      <p:grpSpPr>
        <a:xfrm>
          <a:off x="0" y="0"/>
          <a:ext cx="0" cy="0"/>
          <a:chOff x="0" y="0"/>
          <a:chExt cx="0" cy="0"/>
        </a:xfrm>
      </p:grpSpPr>
      <p:sp>
        <p:nvSpPr>
          <p:cNvPr id="5" name="Rectangle 4"/>
          <p:cNvSpPr/>
          <p:nvPr/>
        </p:nvSpPr>
        <p:spPr>
          <a:xfrm>
            <a:off x="0" y="914400"/>
            <a:ext cx="9144000" cy="1371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990600"/>
            <a:ext cx="4572000" cy="1354217"/>
          </a:xfrm>
          <a:prstGeom prst="rect">
            <a:avLst/>
          </a:prstGeom>
          <a:noFill/>
        </p:spPr>
        <p:txBody>
          <a:bodyPr wrap="square" rtlCol="0">
            <a:spAutoFit/>
          </a:bodyPr>
          <a:lstStyle/>
          <a:p>
            <a:pPr algn="ctr"/>
            <a:r>
              <a:rPr lang="en-US" sz="3200" b="1" dirty="0" smtClean="0">
                <a:solidFill>
                  <a:schemeClr val="bg1"/>
                </a:solidFill>
                <a:latin typeface="Times New Roman" pitchFamily="18" charset="0"/>
                <a:cs typeface="Times New Roman" pitchFamily="18" charset="0"/>
              </a:rPr>
              <a:t>WHAT ARE THE COPING STRATIGIES</a:t>
            </a:r>
          </a:p>
          <a:p>
            <a:endParaRPr lang="en-US" dirty="0"/>
          </a:p>
        </p:txBody>
      </p:sp>
      <p:sp>
        <p:nvSpPr>
          <p:cNvPr id="7" name="Notched Right Arrow 6"/>
          <p:cNvSpPr/>
          <p:nvPr/>
        </p:nvSpPr>
        <p:spPr>
          <a:xfrm>
            <a:off x="4648200" y="5334000"/>
            <a:ext cx="4495800" cy="1371600"/>
          </a:xfrm>
          <a:prstGeom prst="notch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1C2074F-165A-4F6D-971D-D22A2E80EAE8}"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Muazzam-LCWU</a:t>
            </a:r>
            <a:endParaRPr lang="en-US"/>
          </a:p>
        </p:txBody>
      </p:sp>
      <p:sp>
        <p:nvSpPr>
          <p:cNvPr id="4" name="Slide Number Placeholder 3"/>
          <p:cNvSpPr>
            <a:spLocks noGrp="1"/>
          </p:cNvSpPr>
          <p:nvPr>
            <p:ph type="sldNum" sz="quarter" idx="12"/>
          </p:nvPr>
        </p:nvSpPr>
        <p:spPr/>
        <p:txBody>
          <a:bodyPr/>
          <a:lstStyle/>
          <a:p>
            <a:fld id="{2AD79991-D6E6-4A78-82D8-FB816BBE81E3}" type="slidenum">
              <a:rPr lang="en-US" smtClean="0"/>
              <a:t>1</a:t>
            </a:fld>
            <a:endParaRPr lang="en-US"/>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7239000" cy="4185761"/>
          </a:xfrm>
          <a:prstGeom prst="rect">
            <a:avLst/>
          </a:prstGeom>
          <a:noFill/>
        </p:spPr>
        <p:txBody>
          <a:bodyPr wrap="square" rtlCol="0">
            <a:spAutoFit/>
          </a:bodyPr>
          <a:lstStyle/>
          <a:p>
            <a:pPr lvl="0" algn="ctr"/>
            <a:r>
              <a:rPr lang="en-US" sz="2400" b="1" dirty="0" err="1">
                <a:latin typeface="Times New Roman" pitchFamily="18" charset="0"/>
                <a:cs typeface="Times New Roman" pitchFamily="18" charset="0"/>
              </a:rPr>
              <a:t>Qi</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gong</a:t>
            </a:r>
          </a:p>
          <a:p>
            <a:pPr lvl="0" algn="ctr"/>
            <a:endParaRPr lang="en-US" sz="2000" b="1" dirty="0" smtClean="0">
              <a:latin typeface="Times New Roman" pitchFamily="18" charset="0"/>
              <a:cs typeface="Times New Roman" pitchFamily="18" charset="0"/>
            </a:endParaRPr>
          </a:p>
          <a:p>
            <a:pPr lvl="0" algn="ctr"/>
            <a:r>
              <a:rPr lang="en-US" sz="2000" dirty="0">
                <a:latin typeface="Times New Roman" pitchFamily="18" charset="0"/>
                <a:cs typeface="Times New Roman" pitchFamily="18" charset="0"/>
              </a:rPr>
              <a:t> This practice generally combines meditation, relaxation, physical movement and breathing exercises to restore and maintain balance. </a:t>
            </a:r>
            <a:r>
              <a:rPr lang="en-US" sz="2000" dirty="0" err="1">
                <a:latin typeface="Times New Roman" pitchFamily="18" charset="0"/>
                <a:cs typeface="Times New Roman" pitchFamily="18" charset="0"/>
              </a:rPr>
              <a:t>Qi</a:t>
            </a:r>
            <a:r>
              <a:rPr lang="en-US" sz="2000" dirty="0">
                <a:latin typeface="Times New Roman" pitchFamily="18" charset="0"/>
                <a:cs typeface="Times New Roman" pitchFamily="18" charset="0"/>
              </a:rPr>
              <a:t> gong (CHEE-gung) is part of traditional Chinese medicine</a:t>
            </a:r>
            <a:r>
              <a:rPr lang="en-US" sz="2000" dirty="0" smtClean="0">
                <a:latin typeface="Times New Roman" pitchFamily="18" charset="0"/>
                <a:cs typeface="Times New Roman" pitchFamily="18" charset="0"/>
              </a:rPr>
              <a:t>.</a:t>
            </a:r>
          </a:p>
          <a:p>
            <a:pPr lvl="0" algn="ctr"/>
            <a:endParaRPr lang="en-US" sz="2000" dirty="0">
              <a:latin typeface="Times New Roman" pitchFamily="18" charset="0"/>
              <a:cs typeface="Times New Roman" pitchFamily="18" charset="0"/>
            </a:endParaRPr>
          </a:p>
          <a:p>
            <a:pPr lvl="0" algn="ctr"/>
            <a:endParaRPr lang="en-US" sz="2000" b="1" dirty="0" smtClean="0">
              <a:latin typeface="Times New Roman" pitchFamily="18" charset="0"/>
              <a:cs typeface="Times New Roman" pitchFamily="18" charset="0"/>
            </a:endParaRPr>
          </a:p>
          <a:p>
            <a:pPr lvl="0" algn="ctr"/>
            <a:r>
              <a:rPr lang="en-US" sz="2400" b="1" dirty="0" smtClean="0">
                <a:latin typeface="Times New Roman" pitchFamily="18" charset="0"/>
                <a:cs typeface="Times New Roman" pitchFamily="18" charset="0"/>
              </a:rPr>
              <a:t>Tai chi</a:t>
            </a:r>
          </a:p>
          <a:p>
            <a:pPr lvl="0" algn="ctr"/>
            <a:endParaRPr lang="en-US" sz="2000" b="1" dirty="0" smtClean="0">
              <a:latin typeface="Times New Roman" pitchFamily="18" charset="0"/>
              <a:cs typeface="Times New Roman" pitchFamily="18" charset="0"/>
            </a:endParaRPr>
          </a:p>
          <a:p>
            <a:pPr lvl="0" algn="ct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is a form of gentle Chinese martial arts. In tai chi (TIE-CHEE), you perform a self-paced series of postures or movements in a slow, graceful manner while practicing deep breathing.</a:t>
            </a:r>
          </a:p>
          <a:p>
            <a:endParaRPr lang="en-US" dirty="0"/>
          </a:p>
        </p:txBody>
      </p:sp>
      <p:sp>
        <p:nvSpPr>
          <p:cNvPr id="3" name="Date Placeholder 2"/>
          <p:cNvSpPr>
            <a:spLocks noGrp="1"/>
          </p:cNvSpPr>
          <p:nvPr>
            <p:ph type="dt" sz="half" idx="10"/>
          </p:nvPr>
        </p:nvSpPr>
        <p:spPr/>
        <p:txBody>
          <a:bodyPr/>
          <a:lstStyle/>
          <a:p>
            <a:fld id="{E0F9C41F-CAAB-4FDD-9F08-1B7B44BA6821}"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10</a:t>
            </a:fld>
            <a:endParaRPr 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tai chi medit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9600" y="304800"/>
            <a:ext cx="8001000" cy="6172200"/>
          </a:xfrm>
          <a:prstGeom prst="rect">
            <a:avLst/>
          </a:prstGeom>
          <a:noFill/>
          <a:ln>
            <a:noFill/>
          </a:ln>
        </p:spPr>
      </p:pic>
      <p:sp>
        <p:nvSpPr>
          <p:cNvPr id="3" name="Date Placeholder 2"/>
          <p:cNvSpPr>
            <a:spLocks noGrp="1"/>
          </p:cNvSpPr>
          <p:nvPr>
            <p:ph type="dt" sz="half" idx="10"/>
          </p:nvPr>
        </p:nvSpPr>
        <p:spPr/>
        <p:txBody>
          <a:bodyPr/>
          <a:lstStyle/>
          <a:p>
            <a:fld id="{6C892889-C8E3-4154-B669-4232D5F84C64}"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11</a:t>
            </a:fld>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19200"/>
            <a:ext cx="6934200" cy="3170099"/>
          </a:xfrm>
          <a:prstGeom prst="rect">
            <a:avLst/>
          </a:prstGeom>
          <a:noFill/>
        </p:spPr>
        <p:txBody>
          <a:bodyPr wrap="square" rtlCol="0">
            <a:spAutoFit/>
          </a:bodyPr>
          <a:lstStyle/>
          <a:p>
            <a:pPr lvl="0" algn="ctr"/>
            <a:r>
              <a:rPr lang="en-US" sz="2400" b="1" dirty="0">
                <a:latin typeface="Times New Roman" pitchFamily="18" charset="0"/>
                <a:cs typeface="Times New Roman" pitchFamily="18" charset="0"/>
              </a:rPr>
              <a:t>Transcendental </a:t>
            </a:r>
            <a:r>
              <a:rPr lang="en-US" sz="2400" b="1" dirty="0" smtClean="0">
                <a:latin typeface="Times New Roman" pitchFamily="18" charset="0"/>
                <a:cs typeface="Times New Roman" pitchFamily="18" charset="0"/>
              </a:rPr>
              <a:t>Meditation</a:t>
            </a:r>
          </a:p>
          <a:p>
            <a:pPr lvl="0" algn="ctr"/>
            <a:endParaRPr lang="en-US" b="1" dirty="0" smtClean="0">
              <a:latin typeface="Times New Roman" pitchFamily="18" charset="0"/>
              <a:cs typeface="Times New Roman" pitchFamily="18" charset="0"/>
            </a:endParaRPr>
          </a:p>
          <a:p>
            <a:pPr lvl="0" algn="ctr"/>
            <a:r>
              <a:rPr lang="en-US" sz="2000" dirty="0" smtClean="0">
                <a:latin typeface="Times New Roman" pitchFamily="18" charset="0"/>
                <a:cs typeface="Times New Roman" pitchFamily="18" charset="0"/>
              </a:rPr>
              <a:t>Transcendental </a:t>
            </a:r>
            <a:r>
              <a:rPr lang="en-US" sz="2000" dirty="0">
                <a:latin typeface="Times New Roman" pitchFamily="18" charset="0"/>
                <a:cs typeface="Times New Roman" pitchFamily="18" charset="0"/>
              </a:rPr>
              <a:t>Meditation is a simple, natural technique. In Transcendental Meditation, you silently repeat a personally assigned mantra, such as a word, sound or phrase, in a specific way.</a:t>
            </a:r>
          </a:p>
          <a:p>
            <a:pPr algn="ctr"/>
            <a:r>
              <a:rPr lang="en-US" sz="2000" dirty="0">
                <a:latin typeface="Times New Roman" pitchFamily="18" charset="0"/>
                <a:cs typeface="Times New Roman" pitchFamily="18" charset="0"/>
              </a:rPr>
              <a:t>This form of meditation may allow your body to settle into a state of profound rest and relaxation and your mind to achieve a state of inner peace, without needing to use concentration or effort.</a:t>
            </a:r>
          </a:p>
          <a:p>
            <a:endParaRPr lang="en-US" sz="2000" dirty="0"/>
          </a:p>
        </p:txBody>
      </p:sp>
      <p:sp>
        <p:nvSpPr>
          <p:cNvPr id="3" name="Date Placeholder 2"/>
          <p:cNvSpPr>
            <a:spLocks noGrp="1"/>
          </p:cNvSpPr>
          <p:nvPr>
            <p:ph type="dt" sz="half" idx="10"/>
          </p:nvPr>
        </p:nvSpPr>
        <p:spPr/>
        <p:txBody>
          <a:bodyPr/>
          <a:lstStyle/>
          <a:p>
            <a:fld id="{C80CB74F-6AF0-4299-AC63-BA1DB14B3FAF}"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12</a:t>
            </a:fld>
            <a:endParaRPr lang="en-US"/>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6324600" cy="3170099"/>
          </a:xfrm>
          <a:prstGeom prst="rect">
            <a:avLst/>
          </a:prstGeom>
          <a:noFill/>
        </p:spPr>
        <p:txBody>
          <a:bodyPr wrap="square" rtlCol="0">
            <a:spAutoFit/>
          </a:bodyPr>
          <a:lstStyle/>
          <a:p>
            <a:r>
              <a:rPr lang="en-US" dirty="0"/>
              <a:t> </a:t>
            </a:r>
          </a:p>
          <a:p>
            <a:pPr lvl="0" algn="ctr"/>
            <a:r>
              <a:rPr lang="en-US" sz="2400" b="1" dirty="0" smtClean="0">
                <a:latin typeface="Times New Roman" pitchFamily="18" charset="0"/>
                <a:cs typeface="Times New Roman" pitchFamily="18" charset="0"/>
              </a:rPr>
              <a:t>Yoga</a:t>
            </a:r>
          </a:p>
          <a:p>
            <a:pPr lvl="0" algn="ctr"/>
            <a:endParaRPr lang="en-US" sz="2000" b="1" dirty="0" smtClean="0">
              <a:latin typeface="Times New Roman" pitchFamily="18" charset="0"/>
              <a:cs typeface="Times New Roman" pitchFamily="18" charset="0"/>
            </a:endParaRPr>
          </a:p>
          <a:p>
            <a:pPr lvl="0" algn="ctr"/>
            <a:r>
              <a:rPr lang="en-US" sz="2000" dirty="0" smtClean="0">
                <a:latin typeface="Times New Roman" pitchFamily="18" charset="0"/>
                <a:cs typeface="Times New Roman" pitchFamily="18" charset="0"/>
              </a:rPr>
              <a:t>You </a:t>
            </a:r>
            <a:r>
              <a:rPr lang="en-US" sz="2000" dirty="0">
                <a:latin typeface="Times New Roman" pitchFamily="18" charset="0"/>
                <a:cs typeface="Times New Roman" pitchFamily="18" charset="0"/>
              </a:rPr>
              <a:t>perform a series of postures and controlled breathing exercises to promote a more flexible body and a calm mind. As you move through poses that require balance and concentration, you're encouraged to focus less on your busy day and more on the moment.</a:t>
            </a:r>
          </a:p>
          <a:p>
            <a:pPr algn="ctr"/>
            <a:r>
              <a:rPr lang="en-US" sz="2000" dirty="0">
                <a:latin typeface="Times New Roman" pitchFamily="18" charset="0"/>
                <a:cs typeface="Times New Roman" pitchFamily="18" charset="0"/>
              </a:rPr>
              <a:t> </a:t>
            </a:r>
          </a:p>
          <a:p>
            <a:endParaRPr lang="en-US" dirty="0"/>
          </a:p>
        </p:txBody>
      </p:sp>
      <p:sp>
        <p:nvSpPr>
          <p:cNvPr id="3" name="Date Placeholder 2"/>
          <p:cNvSpPr>
            <a:spLocks noGrp="1"/>
          </p:cNvSpPr>
          <p:nvPr>
            <p:ph type="dt" sz="half" idx="10"/>
          </p:nvPr>
        </p:nvSpPr>
        <p:spPr/>
        <p:txBody>
          <a:bodyPr/>
          <a:lstStyle/>
          <a:p>
            <a:fld id="{BDF46C16-01D1-4D32-ABC7-7EBAF95BC98B}"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13</a:t>
            </a:fld>
            <a:endParaRPr lang="en-US"/>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57200"/>
            <a:ext cx="6781800" cy="5078313"/>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GUIDED </a:t>
            </a:r>
            <a:r>
              <a:rPr lang="en-US" sz="2400" b="1" dirty="0" smtClean="0">
                <a:latin typeface="Times New Roman" pitchFamily="18" charset="0"/>
                <a:cs typeface="Times New Roman" pitchFamily="18" charset="0"/>
              </a:rPr>
              <a:t>IMAGERY</a:t>
            </a:r>
          </a:p>
          <a:p>
            <a:pPr algn="ct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Guided imagery (also known as </a:t>
            </a:r>
            <a:r>
              <a:rPr lang="en-US" sz="2000" b="1" dirty="0">
                <a:latin typeface="Times New Roman" pitchFamily="18" charset="0"/>
                <a:cs typeface="Times New Roman" pitchFamily="18" charset="0"/>
              </a:rPr>
              <a:t>Guided</a:t>
            </a:r>
            <a:r>
              <a:rPr lang="en-US" sz="2000" dirty="0">
                <a:latin typeface="Times New Roman" pitchFamily="18" charset="0"/>
                <a:cs typeface="Times New Roman" pitchFamily="18" charset="0"/>
              </a:rPr>
              <a:t> Affective </a:t>
            </a:r>
            <a:r>
              <a:rPr lang="en-US" sz="2000" b="1" dirty="0">
                <a:latin typeface="Times New Roman" pitchFamily="18" charset="0"/>
                <a:cs typeface="Times New Roman" pitchFamily="18" charset="0"/>
              </a:rPr>
              <a:t>Imagery</a:t>
            </a:r>
            <a:r>
              <a:rPr lang="en-US" sz="2000" dirty="0">
                <a:latin typeface="Times New Roman" pitchFamily="18" charset="0"/>
                <a:cs typeface="Times New Roman" pitchFamily="18" charset="0"/>
              </a:rPr>
              <a:t>, or KIP, </a:t>
            </a:r>
            <a:r>
              <a:rPr lang="en-US" sz="2000" dirty="0" err="1">
                <a:latin typeface="Times New Roman" pitchFamily="18" charset="0"/>
                <a:cs typeface="Times New Roman" pitchFamily="18" charset="0"/>
              </a:rPr>
              <a:t>Katathym</a:t>
            </a:r>
            <a:r>
              <a:rPr lang="en-US" sz="2000" dirty="0">
                <a:latin typeface="Times New Roman" pitchFamily="18" charset="0"/>
                <a:cs typeface="Times New Roman" pitchFamily="18" charset="0"/>
              </a:rPr>
              <a:t>-imaginative Psychotherapy) is a mind-body intervention by which a trained practitioner or teacher helps a participant or patient to evoke and generate mental images that simulate or re-create the sensory perception of sights, sounds, tastes. Guided imagery techniques work to help people relax for several reasons. As is the case with many techniques, they involve an element of distraction which serves to redirect people's attention away from what is stressing them and towards an alternative focus. The techniques are in essence a non-verbal instruction or direct suggestion to the body and unconscious mind to act "as though" the peaceful, safe and beautiful (and thus relaxing) environment were real.</a:t>
            </a:r>
          </a:p>
          <a:p>
            <a:pPr algn="ctr"/>
            <a:endParaRPr lang="en-US" sz="20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92D76207-E700-4219-96EA-309BBC690F6F}"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14</a:t>
            </a:fld>
            <a:endParaRPr 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guided imagery"/>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305800" cy="5486399"/>
          </a:xfrm>
          <a:prstGeom prst="rect">
            <a:avLst/>
          </a:prstGeom>
          <a:noFill/>
          <a:ln>
            <a:noFill/>
          </a:ln>
        </p:spPr>
      </p:pic>
      <p:sp>
        <p:nvSpPr>
          <p:cNvPr id="2" name="Date Placeholder 1"/>
          <p:cNvSpPr>
            <a:spLocks noGrp="1"/>
          </p:cNvSpPr>
          <p:nvPr>
            <p:ph type="dt" sz="half" idx="10"/>
          </p:nvPr>
        </p:nvSpPr>
        <p:spPr/>
        <p:txBody>
          <a:bodyPr/>
          <a:lstStyle/>
          <a:p>
            <a:fld id="{5857A8E8-396F-4B35-A646-59F34E031CB1}"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15</a:t>
            </a:fld>
            <a:endParaRPr lang="en-US"/>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0"/>
            <a:ext cx="7086600" cy="6961970"/>
          </a:xfrm>
          <a:prstGeom prst="rect">
            <a:avLst/>
          </a:prstGeom>
          <a:noFill/>
        </p:spPr>
        <p:txBody>
          <a:bodyPr wrap="square" rtlCol="0">
            <a:spAutoFit/>
          </a:bodyPr>
          <a:lstStyle/>
          <a:p>
            <a:pPr>
              <a:lnSpc>
                <a:spcPct val="150000"/>
              </a:lnSpc>
              <a:buFont typeface="Arial" pitchFamily="34" charset="0"/>
              <a:buChar char="•"/>
            </a:pPr>
            <a:r>
              <a:rPr lang="en-US" sz="2000" b="1" dirty="0">
                <a:latin typeface="Times New Roman" pitchFamily="18" charset="0"/>
                <a:cs typeface="Times New Roman" pitchFamily="18" charset="0"/>
              </a:rPr>
              <a:t>How to perform guided imagery</a:t>
            </a:r>
            <a:endParaRPr lang="en-US" sz="2000" dirty="0">
              <a:latin typeface="Times New Roman" pitchFamily="18" charset="0"/>
              <a:cs typeface="Times New Roman" pitchFamily="18" charset="0"/>
            </a:endParaRPr>
          </a:p>
          <a:p>
            <a:pPr>
              <a:lnSpc>
                <a:spcPct val="150000"/>
              </a:lnSpc>
              <a:buFont typeface="Arial" pitchFamily="34" charset="0"/>
              <a:buChar char="•"/>
            </a:pPr>
            <a:r>
              <a:rPr lang="en-US" sz="2000" dirty="0">
                <a:latin typeface="Times New Roman" pitchFamily="18" charset="0"/>
                <a:cs typeface="Times New Roman" pitchFamily="18" charset="0"/>
              </a:rPr>
              <a:t>There is no single correct way to use visual imagery for stress relief. However, something similar to the following steps is often recommended:</a:t>
            </a:r>
          </a:p>
          <a:p>
            <a:pPr lvl="0">
              <a:lnSpc>
                <a:spcPct val="150000"/>
              </a:lnSpc>
              <a:buFont typeface="Wingdings" pitchFamily="2" charset="2"/>
              <a:buChar char="§"/>
            </a:pPr>
            <a:r>
              <a:rPr lang="en-US" sz="2000" dirty="0">
                <a:latin typeface="Times New Roman" pitchFamily="18" charset="0"/>
                <a:cs typeface="Times New Roman" pitchFamily="18" charset="0"/>
              </a:rPr>
              <a:t>Find a private calm space and make yourself comfortable.</a:t>
            </a:r>
          </a:p>
          <a:p>
            <a:pPr lvl="0">
              <a:lnSpc>
                <a:spcPct val="150000"/>
              </a:lnSpc>
              <a:buFont typeface="Wingdings" pitchFamily="2" charset="2"/>
              <a:buChar char="§"/>
            </a:pPr>
            <a:r>
              <a:rPr lang="en-US" sz="2000" dirty="0">
                <a:latin typeface="Times New Roman" pitchFamily="18" charset="0"/>
                <a:cs typeface="Times New Roman" pitchFamily="18" charset="0"/>
              </a:rPr>
              <a:t>Take a few slow and deep breaths to center your attention and calm yourself.</a:t>
            </a:r>
          </a:p>
          <a:p>
            <a:pPr lvl="0">
              <a:lnSpc>
                <a:spcPct val="150000"/>
              </a:lnSpc>
              <a:buFont typeface="Wingdings" pitchFamily="2" charset="2"/>
              <a:buChar char="§"/>
            </a:pPr>
            <a:r>
              <a:rPr lang="en-US" sz="2000" dirty="0">
                <a:latin typeface="Times New Roman" pitchFamily="18" charset="0"/>
                <a:cs typeface="Times New Roman" pitchFamily="18" charset="0"/>
              </a:rPr>
              <a:t>Close your eyes.</a:t>
            </a:r>
          </a:p>
          <a:p>
            <a:pPr lvl="0">
              <a:lnSpc>
                <a:spcPct val="150000"/>
              </a:lnSpc>
              <a:buFont typeface="Wingdings" pitchFamily="2" charset="2"/>
              <a:buChar char="§"/>
            </a:pPr>
            <a:r>
              <a:rPr lang="en-US" sz="2000" dirty="0">
                <a:latin typeface="Times New Roman" pitchFamily="18" charset="0"/>
                <a:cs typeface="Times New Roman" pitchFamily="18" charset="0"/>
              </a:rPr>
              <a:t>Imagine yourself in a beautiful location, where everything is as you would ideally have it. Some people visualize a beach, a mountain, a forest, or a being in a favorite room sitting on a favorite chair.</a:t>
            </a:r>
          </a:p>
          <a:p>
            <a:pPr lvl="0">
              <a:lnSpc>
                <a:spcPct val="150000"/>
              </a:lnSpc>
              <a:buFont typeface="Wingdings" pitchFamily="2" charset="2"/>
              <a:buChar char="§"/>
            </a:pPr>
            <a:r>
              <a:rPr lang="en-US" sz="2000" dirty="0">
                <a:latin typeface="Times New Roman" pitchFamily="18" charset="0"/>
                <a:cs typeface="Times New Roman" pitchFamily="18" charset="0"/>
              </a:rPr>
              <a:t>Imagine yourself becoming calm and relaxed. Alternatively, imagine yourself smiling, feeling happy and having a good time.</a:t>
            </a:r>
          </a:p>
          <a:p>
            <a:pPr>
              <a:lnSpc>
                <a:spcPct val="150000"/>
              </a:lnSpc>
              <a:buFont typeface="Arial" pitchFamily="34" charset="0"/>
              <a:buChar char="•"/>
            </a:pPr>
            <a:endParaRPr lang="en-US" sz="20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92E2E2BC-62D5-44EC-97FE-293ABB36BEE9}"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16</a:t>
            </a:fld>
            <a:endParaRPr 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6934200" cy="4939814"/>
          </a:xfrm>
          <a:prstGeom prst="rect">
            <a:avLst/>
          </a:prstGeom>
          <a:noFill/>
        </p:spPr>
        <p:txBody>
          <a:bodyPr wrap="square" rtlCol="0">
            <a:spAutoFit/>
          </a:bodyPr>
          <a:lstStyle/>
          <a:p>
            <a:pPr lvl="0">
              <a:lnSpc>
                <a:spcPct val="150000"/>
              </a:lnSpc>
              <a:buFont typeface="Wingdings" pitchFamily="2" charset="2"/>
              <a:buChar char="§"/>
            </a:pPr>
            <a:r>
              <a:rPr lang="en-US" dirty="0">
                <a:latin typeface="Times New Roman" pitchFamily="18" charset="0"/>
                <a:cs typeface="Times New Roman" pitchFamily="18" charset="0"/>
              </a:rPr>
              <a:t>Focus on the different sensory attributes present in your scene so as to make it more vivid in your mind. For instance, if you are imagining the beach, spend some time vividly imagining the warmth of the sun on your skin, the smell of the ocean, seaweed and salt spray, and the sound of the waves, wind and seagulls. The more you can invoke your senses, the more vivid the entire image will become.</a:t>
            </a:r>
          </a:p>
          <a:p>
            <a:pPr lvl="0">
              <a:lnSpc>
                <a:spcPct val="150000"/>
              </a:lnSpc>
              <a:buFont typeface="Wingdings" pitchFamily="2" charset="2"/>
              <a:buChar char="§"/>
            </a:pPr>
            <a:r>
              <a:rPr lang="en-US" dirty="0">
                <a:latin typeface="Times New Roman" pitchFamily="18" charset="0"/>
                <a:cs typeface="Times New Roman" pitchFamily="18" charset="0"/>
              </a:rPr>
              <a:t>Remain within your scene, touring its various sensory aspects for five to ten minutes or until you feel relaxed.</a:t>
            </a:r>
          </a:p>
          <a:p>
            <a:pPr lvl="0">
              <a:lnSpc>
                <a:spcPct val="150000"/>
              </a:lnSpc>
              <a:buFont typeface="Wingdings" pitchFamily="2" charset="2"/>
              <a:buChar char="§"/>
            </a:pPr>
            <a:r>
              <a:rPr lang="en-US" dirty="0">
                <a:latin typeface="Times New Roman" pitchFamily="18" charset="0"/>
                <a:cs typeface="Times New Roman" pitchFamily="18" charset="0"/>
              </a:rPr>
              <a:t>While relaxed, assure yourself that you can return to this place whenever you want or need to relax.</a:t>
            </a:r>
          </a:p>
          <a:p>
            <a:pPr lvl="0">
              <a:lnSpc>
                <a:spcPct val="150000"/>
              </a:lnSpc>
              <a:buFont typeface="Wingdings" pitchFamily="2" charset="2"/>
              <a:buChar char="§"/>
            </a:pPr>
            <a:r>
              <a:rPr lang="en-US" dirty="0">
                <a:latin typeface="Times New Roman" pitchFamily="18" charset="0"/>
                <a:cs typeface="Times New Roman" pitchFamily="18" charset="0"/>
              </a:rPr>
              <a:t>Open your eyes again and then rejoin your world.</a:t>
            </a:r>
          </a:p>
          <a:p>
            <a:endParaRPr lang="en-US" b="1" dirty="0"/>
          </a:p>
        </p:txBody>
      </p:sp>
      <p:sp>
        <p:nvSpPr>
          <p:cNvPr id="3" name="Date Placeholder 2"/>
          <p:cNvSpPr>
            <a:spLocks noGrp="1"/>
          </p:cNvSpPr>
          <p:nvPr>
            <p:ph type="dt" sz="half" idx="10"/>
          </p:nvPr>
        </p:nvSpPr>
        <p:spPr/>
        <p:txBody>
          <a:bodyPr/>
          <a:lstStyle/>
          <a:p>
            <a:fld id="{FA2FF6D1-EBC6-448C-A2EA-3EA8EEE0C39D}"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17</a:t>
            </a:fld>
            <a:endParaRPr lang="en-US"/>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fontAlgn="base"/>
            <a:r>
              <a:rPr lang="en-US" sz="5600" b="1" dirty="0">
                <a:latin typeface="Times New Roman" pitchFamily="18" charset="0"/>
                <a:cs typeface="Times New Roman" pitchFamily="18" charset="0"/>
              </a:rPr>
              <a:t>Positive imagery – </a:t>
            </a:r>
            <a:r>
              <a:rPr lang="en-US" sz="5600" dirty="0">
                <a:latin typeface="Times New Roman" pitchFamily="18" charset="0"/>
                <a:cs typeface="Times New Roman" pitchFamily="18" charset="0"/>
              </a:rPr>
              <a:t>perhaps the most classic form of guided imagery, this technique involves the use of a pleasant image or scene (tranquil nature scenes are often used) that enables you to feel relaxed, calm, and grounded.  It can be utilized any time you need to switch from a state of anxiety to one of calm.</a:t>
            </a:r>
            <a:r>
              <a:rPr lang="en-US" sz="5600" b="1" dirty="0">
                <a:latin typeface="Times New Roman" pitchFamily="18" charset="0"/>
                <a:cs typeface="Times New Roman" pitchFamily="18" charset="0"/>
              </a:rPr>
              <a:t> </a:t>
            </a:r>
            <a:endParaRPr lang="en-US" sz="5600" dirty="0">
              <a:latin typeface="Times New Roman" pitchFamily="18" charset="0"/>
              <a:cs typeface="Times New Roman" pitchFamily="18" charset="0"/>
            </a:endParaRPr>
          </a:p>
          <a:p>
            <a:pPr fontAlgn="base"/>
            <a:r>
              <a:rPr lang="en-US" sz="5600" b="1" dirty="0">
                <a:latin typeface="Times New Roman" pitchFamily="18" charset="0"/>
                <a:cs typeface="Times New Roman" pitchFamily="18" charset="0"/>
              </a:rPr>
              <a:t>Negative or aversive imagery – </a:t>
            </a:r>
            <a:r>
              <a:rPr lang="en-US" sz="5600" dirty="0">
                <a:latin typeface="Times New Roman" pitchFamily="18" charset="0"/>
                <a:cs typeface="Times New Roman" pitchFamily="18" charset="0"/>
              </a:rPr>
              <a:t>this is the opposite of positive imagery.  As the name suggests, aversive imagery involves the use of a highly unpleasant mental picture.  For example, a woman striving to overcome bad eating habits causing unwanted weight gain may picture herself as obese and struggling to fit her body into a small airplane seat – in between two thin people.</a:t>
            </a:r>
            <a:r>
              <a:rPr lang="en-US" sz="5600" b="1" dirty="0">
                <a:latin typeface="Times New Roman" pitchFamily="18" charset="0"/>
                <a:cs typeface="Times New Roman" pitchFamily="18" charset="0"/>
              </a:rPr>
              <a:t>  </a:t>
            </a:r>
            <a:r>
              <a:rPr lang="en-US" sz="5600" dirty="0">
                <a:latin typeface="Times New Roman" pitchFamily="18" charset="0"/>
                <a:cs typeface="Times New Roman" pitchFamily="18" charset="0"/>
              </a:rPr>
              <a:t>Aversive imagery is sometimes used in the treatment of alcoholism and other types of addiction.</a:t>
            </a:r>
          </a:p>
          <a:p>
            <a:pPr fontAlgn="base"/>
            <a:r>
              <a:rPr lang="en-US" sz="5600" b="1" dirty="0">
                <a:latin typeface="Times New Roman" pitchFamily="18" charset="0"/>
                <a:cs typeface="Times New Roman" pitchFamily="18" charset="0"/>
              </a:rPr>
              <a:t>Coping imagery – </a:t>
            </a:r>
            <a:r>
              <a:rPr lang="en-US" sz="5600" dirty="0">
                <a:latin typeface="Times New Roman" pitchFamily="18" charset="0"/>
                <a:cs typeface="Times New Roman" pitchFamily="18" charset="0"/>
              </a:rPr>
              <a:t>As the name suggests, this guided imagery method involves mentally rehearsing a new coping skill in order to better manage difficult people or situations.  For example, mentally rehearsing your response to an annoying coworker can help you respond effectively to him or her, rather than react in a manner you will likely regret.</a:t>
            </a:r>
          </a:p>
          <a:p>
            <a:pPr fontAlgn="base"/>
            <a:r>
              <a:rPr lang="en-US" sz="5600" b="1" dirty="0">
                <a:latin typeface="Times New Roman" pitchFamily="18" charset="0"/>
                <a:cs typeface="Times New Roman" pitchFamily="18" charset="0"/>
              </a:rPr>
              <a:t>Anti-future shock imagery – </a:t>
            </a:r>
            <a:r>
              <a:rPr lang="en-US" sz="5600" dirty="0">
                <a:latin typeface="Times New Roman" pitchFamily="18" charset="0"/>
                <a:cs typeface="Times New Roman" pitchFamily="18" charset="0"/>
              </a:rPr>
              <a:t>This particular guided imagery technique can be especially helpful for anyone who is facing an anxiety-provoking event at some point in the future.  For example, those who want to prepare themselves for the illness or death of a parent or spouse are instructed to imagine themselves coping effectively with the dreaded situation.</a:t>
            </a:r>
            <a:r>
              <a:rPr lang="en-US" sz="5600" b="1" dirty="0">
                <a:latin typeface="Times New Roman" pitchFamily="18" charset="0"/>
                <a:cs typeface="Times New Roman" pitchFamily="18" charset="0"/>
              </a:rPr>
              <a:t>   </a:t>
            </a:r>
            <a:r>
              <a:rPr lang="en-US" sz="5600" dirty="0">
                <a:latin typeface="Times New Roman" pitchFamily="18" charset="0"/>
                <a:cs typeface="Times New Roman" pitchFamily="18" charset="0"/>
              </a:rPr>
              <a:t>This imagery technique helps to minimize the “awfulness” attached to the future event.</a:t>
            </a:r>
          </a:p>
          <a:p>
            <a:pPr fontAlgn="base"/>
            <a:r>
              <a:rPr lang="en-US" sz="5600" b="1" dirty="0">
                <a:latin typeface="Times New Roman" pitchFamily="18" charset="0"/>
                <a:cs typeface="Times New Roman" pitchFamily="18" charset="0"/>
              </a:rPr>
              <a:t>Associated imagery – </a:t>
            </a:r>
            <a:r>
              <a:rPr lang="en-US" sz="5600" dirty="0">
                <a:latin typeface="Times New Roman" pitchFamily="18" charset="0"/>
                <a:cs typeface="Times New Roman" pitchFamily="18" charset="0"/>
              </a:rPr>
              <a:t>Sometimes we experience troubling emotions but can’t quite pinpoint why they’re occurring.  It involves thinking about the troubling feeling (e.g. guilt) and then make themselves feel it even more intensely. As they do this, they are to focus on the image (or images) that comes into their mind.  Studying the image(s) and looking at it from different viewpoints allows them track the unpleasant emotion and can help them understand its origin or meaning.</a:t>
            </a:r>
            <a:r>
              <a:rPr lang="en-US" sz="5600" b="1" dirty="0">
                <a:latin typeface="Times New Roman" pitchFamily="18" charset="0"/>
                <a:cs typeface="Times New Roman" pitchFamily="18" charset="0"/>
              </a:rPr>
              <a:t> </a:t>
            </a:r>
            <a:endParaRPr lang="en-US" sz="5600" dirty="0">
              <a:latin typeface="Times New Roman" pitchFamily="18" charset="0"/>
              <a:cs typeface="Times New Roman" pitchFamily="18" charset="0"/>
            </a:endParaRPr>
          </a:p>
          <a:p>
            <a:pPr fontAlgn="base"/>
            <a:r>
              <a:rPr lang="en-US" sz="5600" b="1" dirty="0">
                <a:latin typeface="Times New Roman" pitchFamily="18" charset="0"/>
                <a:cs typeface="Times New Roman" pitchFamily="18" charset="0"/>
              </a:rPr>
              <a:t>Step-up technique – </a:t>
            </a:r>
            <a:r>
              <a:rPr lang="en-US" sz="5600" dirty="0">
                <a:latin typeface="Times New Roman" pitchFamily="18" charset="0"/>
                <a:cs typeface="Times New Roman" pitchFamily="18" charset="0"/>
              </a:rPr>
              <a:t>This imagery technique is designed to improve coping skills.  It involves imagining an anxiety-provoking situation but exaggerating it – stepping up the intensity – so that the situation elicits fear is even greater, and then picturing yourself coping with it effectively.  For example, if giving a presentation to a small group of co-workers causes a fair amount of anxiety, you could picture yourself giving it to an audience of 500 people – and picturing yourself coping with it very well.( guided-imagery-therapy</a:t>
            </a:r>
            <a:r>
              <a:rPr lang="en-US" sz="5600" dirty="0" smtClean="0">
                <a:latin typeface="Times New Roman" pitchFamily="18" charset="0"/>
                <a:cs typeface="Times New Roman" pitchFamily="18" charset="0"/>
              </a:rPr>
              <a:t>)</a:t>
            </a:r>
            <a:r>
              <a:rPr lang="en-US" sz="5600" dirty="0">
                <a:latin typeface="Times New Roman" pitchFamily="18" charset="0"/>
                <a:cs typeface="Times New Roman" pitchFamily="18" charset="0"/>
              </a:rPr>
              <a:t> </a:t>
            </a:r>
          </a:p>
          <a:p>
            <a:endParaRPr lang="en-US" dirty="0"/>
          </a:p>
        </p:txBody>
      </p:sp>
      <p:sp>
        <p:nvSpPr>
          <p:cNvPr id="2" name="Title 1"/>
          <p:cNvSpPr>
            <a:spLocks noGrp="1"/>
          </p:cNvSpPr>
          <p:nvPr>
            <p:ph type="title"/>
          </p:nvPr>
        </p:nvSpPr>
        <p:spPr/>
        <p:txBody>
          <a:bodyPr>
            <a:normAutofit/>
          </a:bodyPr>
          <a:lstStyle/>
          <a:p>
            <a:r>
              <a:rPr lang="en-US" sz="2000" b="1" dirty="0" smtClean="0">
                <a:latin typeface="Times New Roman" pitchFamily="18" charset="0"/>
                <a:cs typeface="Times New Roman" pitchFamily="18" charset="0"/>
              </a:rPr>
              <a:t>TYPES OF COGNITIVE IMAGERY</a:t>
            </a:r>
            <a:endParaRPr lang="en-US" sz="20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299D339E-331E-4647-B58A-BD6B3176D905}" type="datetime1">
              <a:rPr lang="en-US" smtClean="0"/>
              <a:t>4/1/2020</a:t>
            </a:fld>
            <a:endParaRPr lang="en-US"/>
          </a:p>
        </p:txBody>
      </p:sp>
      <p:sp>
        <p:nvSpPr>
          <p:cNvPr id="5" name="Footer Placeholder 4"/>
          <p:cNvSpPr>
            <a:spLocks noGrp="1"/>
          </p:cNvSpPr>
          <p:nvPr>
            <p:ph type="ftr" sz="quarter" idx="11"/>
          </p:nvPr>
        </p:nvSpPr>
        <p:spPr/>
        <p:txBody>
          <a:bodyPr/>
          <a:lstStyle/>
          <a:p>
            <a:r>
              <a:rPr lang="en-US" smtClean="0"/>
              <a:t>Dr Amina Muazzam-LCWU</a:t>
            </a:r>
            <a:endParaRPr lang="en-US"/>
          </a:p>
        </p:txBody>
      </p:sp>
      <p:sp>
        <p:nvSpPr>
          <p:cNvPr id="6" name="Slide Number Placeholder 5"/>
          <p:cNvSpPr>
            <a:spLocks noGrp="1"/>
          </p:cNvSpPr>
          <p:nvPr>
            <p:ph type="sldNum" sz="quarter" idx="12"/>
          </p:nvPr>
        </p:nvSpPr>
        <p:spPr/>
        <p:txBody>
          <a:bodyPr/>
          <a:lstStyle/>
          <a:p>
            <a:fld id="{2AD79991-D6E6-4A78-82D8-FB816BBE81E3}" type="slidenum">
              <a:rPr lang="en-US" smtClean="0"/>
              <a:t>18</a:t>
            </a:fld>
            <a:endParaRPr lang="en-US"/>
          </a:p>
        </p:txBody>
      </p:sp>
    </p:spTree>
    <p:extLst>
      <p:ext uri="{BB962C8B-B14F-4D97-AF65-F5344CB8AC3E}">
        <p14:creationId xmlns:p14="http://schemas.microsoft.com/office/powerpoint/2010/main" val="149308579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315200" cy="4124206"/>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DISTRACTION </a:t>
            </a:r>
            <a:endParaRPr lang="en-US" sz="2400" b="1" dirty="0" smtClean="0">
              <a:latin typeface="Times New Roman" pitchFamily="18" charset="0"/>
              <a:cs typeface="Times New Roman" pitchFamily="18" charset="0"/>
            </a:endParaRPr>
          </a:p>
          <a:p>
            <a:pPr algn="ct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There are many ways people may distract themselves away from stressful thoughts. Popular distractions include doing chores and work, engaging in hobbies and projects, socializing and seeking out sources of entertainment such as movies, games (including video games) and books. It helps if the activities are interesting, absorbing and immersive, as such things are easier for people to focus on for sustained periods of time. Things that are merely time occupiers may not hold attention, and therefore fail to distract people from their stress and worry for very </a:t>
            </a:r>
            <a:r>
              <a:rPr lang="en-US" sz="2000" dirty="0" err="1">
                <a:latin typeface="Times New Roman" pitchFamily="18" charset="0"/>
                <a:cs typeface="Times New Roman" pitchFamily="18" charset="0"/>
              </a:rPr>
              <a:t>long</a:t>
            </a:r>
            <a:r>
              <a:rPr lang="en-US" sz="2000" b="1" dirty="0" err="1">
                <a:latin typeface="Times New Roman" pitchFamily="18" charset="0"/>
                <a:cs typeface="Times New Roman" pitchFamily="18" charset="0"/>
              </a:rPr>
              <a:t>.</a:t>
            </a:r>
            <a:r>
              <a:rPr lang="en-US" sz="2000" dirty="0" err="1">
                <a:latin typeface="Times New Roman" pitchFamily="18" charset="0"/>
                <a:cs typeface="Times New Roman" pitchFamily="18" charset="0"/>
              </a:rPr>
              <a:t>Following</a:t>
            </a:r>
            <a:r>
              <a:rPr lang="en-US" sz="2000" dirty="0">
                <a:latin typeface="Times New Roman" pitchFamily="18" charset="0"/>
                <a:cs typeface="Times New Roman" pitchFamily="18" charset="0"/>
              </a:rPr>
              <a:t> are some effective distraction </a:t>
            </a:r>
            <a:r>
              <a:rPr lang="en-US" sz="2000" dirty="0" err="1">
                <a:latin typeface="Times New Roman" pitchFamily="18" charset="0"/>
                <a:cs typeface="Times New Roman" pitchFamily="18" charset="0"/>
              </a:rPr>
              <a:t>stratigies</a:t>
            </a:r>
            <a:r>
              <a:rPr lang="en-US" sz="2000" dirty="0">
                <a:latin typeface="Times New Roman" pitchFamily="18" charset="0"/>
                <a:cs typeface="Times New Roman" pitchFamily="18" charset="0"/>
              </a:rPr>
              <a:t> to manage stress and  </a:t>
            </a:r>
            <a:r>
              <a:rPr lang="en-US" sz="2000" dirty="0" err="1">
                <a:latin typeface="Times New Roman" pitchFamily="18" charset="0"/>
                <a:cs typeface="Times New Roman" pitchFamily="18" charset="0"/>
              </a:rPr>
              <a:t>aanxiety</a:t>
            </a:r>
            <a:endParaRPr lang="en-US" sz="2000" dirty="0">
              <a:latin typeface="Times New Roman" pitchFamily="18" charset="0"/>
              <a:cs typeface="Times New Roman" pitchFamily="18" charset="0"/>
            </a:endParaRPr>
          </a:p>
          <a:p>
            <a:endParaRPr lang="en-US" dirty="0"/>
          </a:p>
        </p:txBody>
      </p:sp>
      <p:sp>
        <p:nvSpPr>
          <p:cNvPr id="3" name="Date Placeholder 2"/>
          <p:cNvSpPr>
            <a:spLocks noGrp="1"/>
          </p:cNvSpPr>
          <p:nvPr>
            <p:ph type="dt" sz="half" idx="10"/>
          </p:nvPr>
        </p:nvSpPr>
        <p:spPr/>
        <p:txBody>
          <a:bodyPr/>
          <a:lstStyle/>
          <a:p>
            <a:fld id="{AC596219-DE4B-459D-AEFE-CEEFC2B025A9}"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19</a:t>
            </a:fld>
            <a:endParaRPr lang="en-US"/>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066800"/>
            <a:ext cx="7467600" cy="1969770"/>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Coping strategies</a:t>
            </a:r>
          </a:p>
          <a:p>
            <a:pPr algn="ctr"/>
            <a:endParaRPr lang="en-US" b="1" dirty="0">
              <a:latin typeface="Times New Roman" pitchFamily="18" charset="0"/>
              <a:cs typeface="Times New Roman" pitchFamily="18" charset="0"/>
            </a:endParaRP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Coping </a:t>
            </a:r>
            <a:r>
              <a:rPr lang="en-US" sz="2000" b="1" dirty="0">
                <a:latin typeface="Times New Roman" pitchFamily="18" charset="0"/>
                <a:cs typeface="Times New Roman" pitchFamily="18" charset="0"/>
              </a:rPr>
              <a:t>strategies</a:t>
            </a:r>
            <a:r>
              <a:rPr lang="en-US" sz="2000" dirty="0">
                <a:latin typeface="Times New Roman" pitchFamily="18" charset="0"/>
                <a:cs typeface="Times New Roman" pitchFamily="18" charset="0"/>
              </a:rPr>
              <a:t> refer to the specific efforts, both behavioral and </a:t>
            </a:r>
            <a:r>
              <a:rPr lang="en-US" sz="2000" b="1" dirty="0">
                <a:latin typeface="Times New Roman" pitchFamily="18" charset="0"/>
                <a:cs typeface="Times New Roman" pitchFamily="18" charset="0"/>
              </a:rPr>
              <a:t>psychological</a:t>
            </a:r>
            <a:r>
              <a:rPr lang="en-US" sz="2000" dirty="0">
                <a:latin typeface="Times New Roman" pitchFamily="18" charset="0"/>
                <a:cs typeface="Times New Roman" pitchFamily="18" charset="0"/>
              </a:rPr>
              <a:t>, that people employ to master, tolerate, reduce, or minimize stressful </a:t>
            </a:r>
            <a:r>
              <a:rPr lang="en-US" sz="2000" dirty="0" smtClean="0">
                <a:latin typeface="Times New Roman" pitchFamily="18" charset="0"/>
                <a:cs typeface="Times New Roman" pitchFamily="18" charset="0"/>
              </a:rPr>
              <a:t>events.</a:t>
            </a:r>
            <a:endParaRPr lang="en-US" sz="2000"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E03305CC-51AB-4B85-A4C4-C6CFAAD6F0D6}" type="datetime1">
              <a:rPr lang="en-US" smtClean="0"/>
              <a:t>4/1/2020</a:t>
            </a:fld>
            <a:endParaRPr lang="en-US"/>
          </a:p>
        </p:txBody>
      </p:sp>
      <p:sp>
        <p:nvSpPr>
          <p:cNvPr id="3" name="Footer Placeholder 2"/>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2</a:t>
            </a:fld>
            <a:endParaRPr lang="en-US"/>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924800" cy="3816429"/>
          </a:xfrm>
          <a:prstGeom prst="rect">
            <a:avLst/>
          </a:prstGeom>
          <a:noFill/>
        </p:spPr>
        <p:txBody>
          <a:bodyPr wrap="square" rtlCol="0">
            <a:spAutoFit/>
          </a:bodyPr>
          <a:lstStyle/>
          <a:p>
            <a:pPr lvl="0" algn="ctr"/>
            <a:r>
              <a:rPr lang="en-US" sz="2400" b="1" dirty="0">
                <a:latin typeface="Times New Roman" pitchFamily="18" charset="0"/>
                <a:cs typeface="Times New Roman" pitchFamily="18" charset="0"/>
              </a:rPr>
              <a:t>RELIGIOUS </a:t>
            </a:r>
            <a:r>
              <a:rPr lang="en-US" sz="2400" b="1" dirty="0" smtClean="0">
                <a:latin typeface="Times New Roman" pitchFamily="18" charset="0"/>
                <a:cs typeface="Times New Roman" pitchFamily="18" charset="0"/>
              </a:rPr>
              <a:t>COPING</a:t>
            </a:r>
          </a:p>
          <a:p>
            <a:pPr lvl="0" algn="ct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Religion can provide a framework for understanding emotional and physical suffering and can facilitate perseverance or acceptance in the face of stressors. Religious coping encompasses religiously framed cognitive, emotional, or behavioral responses to stress. It may serve many purposes, including achieving meaning in life, closeness to God, hope, peace, connection to others, self-development, and personal restraint  (</a:t>
            </a:r>
            <a:r>
              <a:rPr lang="en-US" sz="2000" dirty="0" err="1">
                <a:latin typeface="Times New Roman" pitchFamily="18" charset="0"/>
                <a:cs typeface="Times New Roman" pitchFamily="18" charset="0"/>
              </a:rPr>
              <a:t>Pargament</a:t>
            </a:r>
            <a:r>
              <a:rPr lang="en-US" sz="2000" dirty="0">
                <a:latin typeface="Times New Roman" pitchFamily="18" charset="0"/>
                <a:cs typeface="Times New Roman" pitchFamily="18" charset="0"/>
              </a:rPr>
              <a:t>, </a:t>
            </a:r>
            <a:r>
              <a:rPr lang="en-US" sz="2000" u="sng" dirty="0">
                <a:latin typeface="Times New Roman" pitchFamily="18" charset="0"/>
                <a:cs typeface="Times New Roman" pitchFamily="18" charset="0"/>
                <a:hlinkClick r:id="rId2" tooltip="View reference"/>
              </a:rPr>
              <a:t>1997</a:t>
            </a:r>
            <a:r>
              <a:rPr lang="en-US" sz="2000" dirty="0">
                <a:latin typeface="Times New Roman" pitchFamily="18" charset="0"/>
                <a:cs typeface="Times New Roman" pitchFamily="18" charset="0"/>
              </a:rPr>
              <a:t>).</a:t>
            </a:r>
          </a:p>
          <a:p>
            <a:pPr algn="ctr"/>
            <a:r>
              <a:rPr lang="en-US" sz="2000" b="1" dirty="0" err="1">
                <a:latin typeface="Times New Roman" pitchFamily="18" charset="0"/>
                <a:cs typeface="Times New Roman" pitchFamily="18" charset="0"/>
              </a:rPr>
              <a:t>e.g</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Praying </a:t>
            </a:r>
            <a:r>
              <a:rPr lang="en-US" sz="2000" dirty="0" err="1">
                <a:latin typeface="Times New Roman" pitchFamily="18" charset="0"/>
                <a:cs typeface="Times New Roman" pitchFamily="18" charset="0"/>
              </a:rPr>
              <a:t>namaz</a:t>
            </a:r>
            <a:r>
              <a:rPr lang="en-US" sz="2000" dirty="0">
                <a:latin typeface="Times New Roman" pitchFamily="18" charset="0"/>
                <a:cs typeface="Times New Roman" pitchFamily="18" charset="0"/>
              </a:rPr>
              <a:t> and  Quran e </a:t>
            </a:r>
            <a:r>
              <a:rPr lang="en-US" sz="2000" dirty="0" err="1">
                <a:latin typeface="Times New Roman" pitchFamily="18" charset="0"/>
                <a:cs typeface="Times New Roman" pitchFamily="18" charset="0"/>
              </a:rPr>
              <a:t>pak</a:t>
            </a:r>
            <a:r>
              <a:rPr lang="en-US" sz="2000" dirty="0">
                <a:latin typeface="Times New Roman" pitchFamily="18" charset="0"/>
                <a:cs typeface="Times New Roman" pitchFamily="18" charset="0"/>
              </a:rPr>
              <a:t> , or performing other religious activities which leads towards </a:t>
            </a:r>
            <a:r>
              <a:rPr lang="en-US" sz="2000" dirty="0" err="1">
                <a:latin typeface="Times New Roman" pitchFamily="18" charset="0"/>
                <a:cs typeface="Times New Roman" pitchFamily="18" charset="0"/>
              </a:rPr>
              <a:t>spiruality</a:t>
            </a:r>
            <a:endParaRPr lang="en-US" sz="2000" dirty="0">
              <a:latin typeface="Times New Roman" pitchFamily="18" charset="0"/>
              <a:cs typeface="Times New Roman" pitchFamily="18" charset="0"/>
            </a:endParaRPr>
          </a:p>
          <a:p>
            <a:endParaRPr lang="en-US" dirty="0"/>
          </a:p>
        </p:txBody>
      </p:sp>
      <p:sp>
        <p:nvSpPr>
          <p:cNvPr id="3" name="Date Placeholder 2"/>
          <p:cNvSpPr>
            <a:spLocks noGrp="1"/>
          </p:cNvSpPr>
          <p:nvPr>
            <p:ph type="dt" sz="half" idx="10"/>
          </p:nvPr>
        </p:nvSpPr>
        <p:spPr/>
        <p:txBody>
          <a:bodyPr/>
          <a:lstStyle/>
          <a:p>
            <a:fld id="{D2534C6B-19D5-4201-97ED-BFACCC089C64}"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20</a:t>
            </a:fld>
            <a:endParaRPr lang="en-US"/>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219200"/>
            <a:ext cx="6858000" cy="2215991"/>
          </a:xfrm>
          <a:prstGeom prst="rect">
            <a:avLst/>
          </a:prstGeom>
          <a:noFill/>
        </p:spPr>
        <p:txBody>
          <a:bodyPr wrap="square" rtlCol="0">
            <a:spAutoFit/>
          </a:bodyPr>
          <a:lstStyle/>
          <a:p>
            <a:pPr lvl="0" algn="ctr"/>
            <a:r>
              <a:rPr lang="en-US" sz="2000" b="1" dirty="0">
                <a:latin typeface="Times New Roman" pitchFamily="18" charset="0"/>
                <a:cs typeface="Times New Roman" pitchFamily="18" charset="0"/>
              </a:rPr>
              <a:t>HOBBIES OF INTERST</a:t>
            </a: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Reading novels , watching movies, going for walk ,dancing etc</a:t>
            </a:r>
          </a:p>
          <a:p>
            <a:pPr lvl="0" algn="ctr"/>
            <a:endParaRPr lang="en-US" sz="2000" b="1" dirty="0" smtClean="0">
              <a:latin typeface="Times New Roman" pitchFamily="18" charset="0"/>
              <a:cs typeface="Times New Roman" pitchFamily="18" charset="0"/>
            </a:endParaRPr>
          </a:p>
          <a:p>
            <a:pPr lvl="0" algn="ctr"/>
            <a:r>
              <a:rPr lang="en-US" sz="2000" b="1" dirty="0" smtClean="0">
                <a:latin typeface="Times New Roman" pitchFamily="18" charset="0"/>
                <a:cs typeface="Times New Roman" pitchFamily="18" charset="0"/>
              </a:rPr>
              <a:t>Organization</a:t>
            </a:r>
            <a:endParaRPr lang="en-US" sz="2000" dirty="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very good way to distract yourself productively is to do something to better organize your life. ..</a:t>
            </a:r>
          </a:p>
          <a:p>
            <a:endParaRPr lang="en-US" dirty="0"/>
          </a:p>
        </p:txBody>
      </p:sp>
      <p:sp>
        <p:nvSpPr>
          <p:cNvPr id="3" name="Date Placeholder 2"/>
          <p:cNvSpPr>
            <a:spLocks noGrp="1"/>
          </p:cNvSpPr>
          <p:nvPr>
            <p:ph type="dt" sz="half" idx="10"/>
          </p:nvPr>
        </p:nvSpPr>
        <p:spPr/>
        <p:txBody>
          <a:bodyPr/>
          <a:lstStyle/>
          <a:p>
            <a:fld id="{FD06A454-4A4C-4CB1-9A3E-F899130FB36A}"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21</a:t>
            </a:fld>
            <a:endParaRPr lang="en-US"/>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8229600" cy="2616101"/>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EMOTIONAL RELEASE </a:t>
            </a:r>
            <a:r>
              <a:rPr lang="en-US" sz="2400" b="1" dirty="0" smtClean="0">
                <a:latin typeface="Times New Roman" pitchFamily="18" charset="0"/>
                <a:cs typeface="Times New Roman" pitchFamily="18" charset="0"/>
              </a:rPr>
              <a:t>THERAPY</a:t>
            </a:r>
          </a:p>
          <a:p>
            <a:pPr algn="ct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MER stands for Mental and </a:t>
            </a:r>
            <a:r>
              <a:rPr lang="en-US" sz="2000" b="1" dirty="0">
                <a:latin typeface="Times New Roman" pitchFamily="18" charset="0"/>
                <a:cs typeface="Times New Roman" pitchFamily="18" charset="0"/>
              </a:rPr>
              <a:t>Emotional </a:t>
            </a:r>
            <a:r>
              <a:rPr lang="en-US" sz="2000" b="1" dirty="0" err="1">
                <a:latin typeface="Times New Roman" pitchFamily="18" charset="0"/>
                <a:cs typeface="Times New Roman" pitchFamily="18" charset="0"/>
              </a:rPr>
              <a:t>ReleaseTherapy</a:t>
            </a:r>
            <a:r>
              <a:rPr lang="en-US" sz="2000" dirty="0">
                <a:latin typeface="Times New Roman" pitchFamily="18" charset="0"/>
                <a:cs typeface="Times New Roman" pitchFamily="18" charset="0"/>
              </a:rPr>
              <a:t>. Mental and </a:t>
            </a:r>
            <a:r>
              <a:rPr lang="en-US" sz="2000" b="1" dirty="0">
                <a:latin typeface="Times New Roman" pitchFamily="18" charset="0"/>
                <a:cs typeface="Times New Roman" pitchFamily="18" charset="0"/>
              </a:rPr>
              <a:t>Emotional Release</a:t>
            </a:r>
            <a:r>
              <a:rPr lang="en-US" sz="2000" dirty="0">
                <a:latin typeface="Times New Roman" pitchFamily="18" charset="0"/>
                <a:cs typeface="Times New Roman" pitchFamily="18" charset="0"/>
              </a:rPr>
              <a:t>® Therapy is a clinically researched approach to help you </a:t>
            </a:r>
            <a:r>
              <a:rPr lang="en-US" sz="2000" b="1" dirty="0">
                <a:latin typeface="Times New Roman" pitchFamily="18" charset="0"/>
                <a:cs typeface="Times New Roman" pitchFamily="18" charset="0"/>
              </a:rPr>
              <a:t>release</a:t>
            </a:r>
            <a:r>
              <a:rPr lang="en-US" sz="2000" dirty="0">
                <a:latin typeface="Times New Roman" pitchFamily="18" charset="0"/>
                <a:cs typeface="Times New Roman" pitchFamily="18" charset="0"/>
              </a:rPr>
              <a:t> stress, anxiety, fear and other negative </a:t>
            </a:r>
            <a:r>
              <a:rPr lang="en-US" sz="2000" b="1" dirty="0">
                <a:latin typeface="Times New Roman" pitchFamily="18" charset="0"/>
                <a:cs typeface="Times New Roman" pitchFamily="18" charset="0"/>
              </a:rPr>
              <a:t>emotions</a:t>
            </a:r>
            <a:r>
              <a:rPr lang="en-US" sz="2000" dirty="0">
                <a:latin typeface="Times New Roman" pitchFamily="18" charset="0"/>
                <a:cs typeface="Times New Roman" pitchFamily="18" charset="0"/>
              </a:rPr>
              <a:t>. You will be able to utilize MER to overcome procrastination, depression and phobias.</a:t>
            </a:r>
          </a:p>
          <a:p>
            <a:pPr algn="ctr"/>
            <a:r>
              <a:rPr lang="en-US" sz="2000" dirty="0">
                <a:latin typeface="Times New Roman" pitchFamily="18" charset="0"/>
                <a:cs typeface="Times New Roman" pitchFamily="18" charset="0"/>
              </a:rPr>
              <a:t>For example ; crying, screaming, turn up Your music and dance it out.</a:t>
            </a:r>
          </a:p>
          <a:p>
            <a:pPr algn="ctr"/>
            <a:endParaRPr lang="en-US" sz="20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6F27F83E-0623-450E-BDAF-F52D3654E188}"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22</a:t>
            </a:fld>
            <a:endParaRPr lang="en-U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200"/>
            <a:ext cx="7239000" cy="4739759"/>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DEEP </a:t>
            </a:r>
            <a:r>
              <a:rPr lang="en-US" sz="2400" b="1" dirty="0" smtClean="0">
                <a:latin typeface="Times New Roman" pitchFamily="18" charset="0"/>
                <a:cs typeface="Times New Roman" pitchFamily="18" charset="0"/>
              </a:rPr>
              <a:t>BREATHING</a:t>
            </a:r>
          </a:p>
          <a:p>
            <a:pPr algn="ct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Deep breathing is one of the best ways to lower stress in the body. This is because when </a:t>
            </a:r>
            <a:r>
              <a:rPr lang="en-US" sz="2000" b="1" dirty="0">
                <a:latin typeface="Times New Roman" pitchFamily="18" charset="0"/>
                <a:cs typeface="Times New Roman" pitchFamily="18" charset="0"/>
              </a:rPr>
              <a:t>you </a:t>
            </a:r>
            <a:r>
              <a:rPr lang="en-US" sz="2000" dirty="0">
                <a:latin typeface="Times New Roman" pitchFamily="18" charset="0"/>
                <a:cs typeface="Times New Roman" pitchFamily="18" charset="0"/>
              </a:rPr>
              <a:t>breathe deeply, it sends a message to your brain to calm down and relax. .Breathing exercises are a good way to relax, reduce tension, and relieve stress .Breathing exercises are easy to learn.</a:t>
            </a:r>
          </a:p>
          <a:p>
            <a:pPr lvl="0"/>
            <a:r>
              <a:rPr lang="en-US" sz="2000" dirty="0">
                <a:latin typeface="Times New Roman" pitchFamily="18" charset="0"/>
                <a:cs typeface="Times New Roman" pitchFamily="18" charset="0"/>
              </a:rPr>
              <a:t>Sit or lie flat in a comfortable position.</a:t>
            </a:r>
          </a:p>
          <a:p>
            <a:pPr lvl="0"/>
            <a:r>
              <a:rPr lang="en-US" sz="2000" dirty="0">
                <a:latin typeface="Times New Roman" pitchFamily="18" charset="0"/>
                <a:cs typeface="Times New Roman" pitchFamily="18" charset="0"/>
              </a:rPr>
              <a:t>Put one hand on your belly just below your ribs and the other hand on your chest.</a:t>
            </a:r>
          </a:p>
          <a:p>
            <a:pPr lvl="0"/>
            <a:r>
              <a:rPr lang="en-US" sz="2000" dirty="0">
                <a:latin typeface="Times New Roman" pitchFamily="18" charset="0"/>
                <a:cs typeface="Times New Roman" pitchFamily="18" charset="0"/>
              </a:rPr>
              <a:t>Take a </a:t>
            </a:r>
            <a:r>
              <a:rPr lang="en-US" sz="2000" b="1" dirty="0">
                <a:latin typeface="Times New Roman" pitchFamily="18" charset="0"/>
                <a:cs typeface="Times New Roman" pitchFamily="18" charset="0"/>
              </a:rPr>
              <a:t>deep</a:t>
            </a:r>
            <a:r>
              <a:rPr lang="en-US" sz="2000" dirty="0">
                <a:latin typeface="Times New Roman" pitchFamily="18" charset="0"/>
                <a:cs typeface="Times New Roman" pitchFamily="18" charset="0"/>
              </a:rPr>
              <a:t> breath in through your nose, and let your belly push your hand out. ...</a:t>
            </a:r>
          </a:p>
          <a:p>
            <a:pPr lvl="0"/>
            <a:r>
              <a:rPr lang="en-US" sz="2000" b="1" dirty="0">
                <a:latin typeface="Times New Roman" pitchFamily="18" charset="0"/>
                <a:cs typeface="Times New Roman" pitchFamily="18" charset="0"/>
              </a:rPr>
              <a:t>Breathe</a:t>
            </a:r>
            <a:r>
              <a:rPr lang="en-US" sz="2000" dirty="0">
                <a:latin typeface="Times New Roman" pitchFamily="18" charset="0"/>
                <a:cs typeface="Times New Roman" pitchFamily="18" charset="0"/>
              </a:rPr>
              <a:t> out through pursed lips as if you were whistling. ...</a:t>
            </a:r>
          </a:p>
          <a:p>
            <a:pPr lvl="0"/>
            <a:r>
              <a:rPr lang="en-US" sz="2000" dirty="0">
                <a:latin typeface="Times New Roman" pitchFamily="18" charset="0"/>
                <a:cs typeface="Times New Roman" pitchFamily="18" charset="0"/>
              </a:rPr>
              <a:t>Do this </a:t>
            </a:r>
            <a:r>
              <a:rPr lang="en-US" sz="2000" b="1" dirty="0">
                <a:latin typeface="Times New Roman" pitchFamily="18" charset="0"/>
                <a:cs typeface="Times New Roman" pitchFamily="18" charset="0"/>
              </a:rPr>
              <a:t>breathing</a:t>
            </a:r>
            <a:r>
              <a:rPr lang="en-US" sz="2000" dirty="0">
                <a:latin typeface="Times New Roman" pitchFamily="18" charset="0"/>
                <a:cs typeface="Times New Roman" pitchFamily="18" charset="0"/>
              </a:rPr>
              <a:t> 3 to 10 times.</a:t>
            </a:r>
          </a:p>
          <a:p>
            <a:endParaRPr lang="en-US" dirty="0"/>
          </a:p>
        </p:txBody>
      </p:sp>
      <p:sp>
        <p:nvSpPr>
          <p:cNvPr id="3" name="Date Placeholder 2"/>
          <p:cNvSpPr>
            <a:spLocks noGrp="1"/>
          </p:cNvSpPr>
          <p:nvPr>
            <p:ph type="dt" sz="half" idx="10"/>
          </p:nvPr>
        </p:nvSpPr>
        <p:spPr/>
        <p:txBody>
          <a:bodyPr/>
          <a:lstStyle/>
          <a:p>
            <a:fld id="{977C238C-4EC3-4E92-8043-D9D621222439}"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23</a:t>
            </a:fld>
            <a:endParaRPr lang="en-US"/>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086600" cy="3539430"/>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AROMATHERAPY</a:t>
            </a:r>
          </a:p>
          <a:p>
            <a:pPr algn="ct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Aromatherapy is a nice tool for stress relief because it has few (if any) known side effects, can be used passively (you can fill the room with scent while you attend to other activities, relieving stress in the process), and can be easily combined with other stress relievers (like massage or meditation, for example), for increased stress relief. Aromatherapy products are also widely available, making aromatherapy a convenient option.</a:t>
            </a:r>
          </a:p>
          <a:p>
            <a:pPr algn="ctr"/>
            <a:r>
              <a:rPr lang="en-US" sz="2000" dirty="0">
                <a:latin typeface="Times New Roman" pitchFamily="18" charset="0"/>
                <a:cs typeface="Times New Roman" pitchFamily="18" charset="0"/>
              </a:rPr>
              <a:t>EXAMPLE ; MASSAGE, BODY OILS, CANDLES, DIFFUSERS ETC</a:t>
            </a:r>
          </a:p>
        </p:txBody>
      </p:sp>
      <p:sp>
        <p:nvSpPr>
          <p:cNvPr id="3" name="Date Placeholder 2"/>
          <p:cNvSpPr>
            <a:spLocks noGrp="1"/>
          </p:cNvSpPr>
          <p:nvPr>
            <p:ph type="dt" sz="half" idx="10"/>
          </p:nvPr>
        </p:nvSpPr>
        <p:spPr/>
        <p:txBody>
          <a:bodyPr/>
          <a:lstStyle/>
          <a:p>
            <a:fld id="{B8064587-7EF6-46B5-9E46-DBFF5F8130F3}"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24</a:t>
            </a:fld>
            <a:endParaRPr lang="en-US"/>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aromatherapy massage"/>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5714999"/>
          </a:xfrm>
          <a:prstGeom prst="rect">
            <a:avLst/>
          </a:prstGeom>
          <a:noFill/>
          <a:ln>
            <a:noFill/>
          </a:ln>
        </p:spPr>
      </p:pic>
      <p:sp>
        <p:nvSpPr>
          <p:cNvPr id="2" name="Date Placeholder 1"/>
          <p:cNvSpPr>
            <a:spLocks noGrp="1"/>
          </p:cNvSpPr>
          <p:nvPr>
            <p:ph type="dt" sz="half" idx="10"/>
          </p:nvPr>
        </p:nvSpPr>
        <p:spPr/>
        <p:txBody>
          <a:bodyPr/>
          <a:lstStyle/>
          <a:p>
            <a:fld id="{CF16569D-BFEC-416E-A5B1-C5BCA8239484}"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25</a:t>
            </a:fld>
            <a:endParaRPr lang="en-US"/>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410200"/>
            <a:ext cx="4419600" cy="1200329"/>
          </a:xfrm>
          <a:prstGeom prst="rect">
            <a:avLst/>
          </a:prstGeom>
          <a:noFill/>
        </p:spPr>
        <p:txBody>
          <a:bodyPr wrap="square" rtlCol="0">
            <a:spAutoFit/>
          </a:bodyPr>
          <a:lstStyle/>
          <a:p>
            <a:r>
              <a:rPr lang="en-US" sz="7200" b="1" dirty="0" smtClean="0">
                <a:solidFill>
                  <a:schemeClr val="bg1"/>
                </a:solidFill>
                <a:latin typeface="Times New Roman" pitchFamily="18" charset="0"/>
                <a:cs typeface="Times New Roman" pitchFamily="18" charset="0"/>
              </a:rPr>
              <a:t>THANKS</a:t>
            </a:r>
            <a:endParaRPr lang="en-US" sz="7200" b="1" dirty="0">
              <a:solidFill>
                <a:schemeClr val="bg1"/>
              </a:solidFill>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C64BF210-41A2-47D4-A862-C30BE64127B6}"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26</a:t>
            </a:fld>
            <a:endParaRPr lang="en-US"/>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what are coping strategies in psychology"/>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391400" cy="5334000"/>
          </a:xfrm>
          <a:prstGeom prst="rect">
            <a:avLst/>
          </a:prstGeom>
          <a:noFill/>
          <a:ln>
            <a:noFill/>
          </a:ln>
        </p:spPr>
      </p:pic>
      <p:sp>
        <p:nvSpPr>
          <p:cNvPr id="3" name="Date Placeholder 2"/>
          <p:cNvSpPr>
            <a:spLocks noGrp="1"/>
          </p:cNvSpPr>
          <p:nvPr>
            <p:ph type="dt" sz="half" idx="10"/>
          </p:nvPr>
        </p:nvSpPr>
        <p:spPr/>
        <p:txBody>
          <a:bodyPr/>
          <a:lstStyle/>
          <a:p>
            <a:fld id="{9213BF1C-4FBB-4127-86B1-AF36C27C9A4D}"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3</a:t>
            </a:fld>
            <a:endParaRPr lang="en-US"/>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33400"/>
            <a:ext cx="6248400" cy="4678204"/>
          </a:xfrm>
          <a:prstGeom prst="rect">
            <a:avLst/>
          </a:prstGeom>
          <a:noFill/>
        </p:spPr>
        <p:txBody>
          <a:bodyPr wrap="square" rtlCol="0">
            <a:spAutoFit/>
          </a:bodyPr>
          <a:lstStyle/>
          <a:p>
            <a:pPr>
              <a:lnSpc>
                <a:spcPct val="200000"/>
              </a:lnSpc>
            </a:pPr>
            <a:r>
              <a:rPr lang="en-US" sz="2000" b="1" dirty="0">
                <a:latin typeface="Times New Roman" pitchFamily="18" charset="0"/>
                <a:cs typeface="Times New Roman" pitchFamily="18" charset="0"/>
              </a:rPr>
              <a:t>Uses of coping </a:t>
            </a:r>
            <a:r>
              <a:rPr lang="en-US" sz="2000" b="1" dirty="0" err="1">
                <a:latin typeface="Times New Roman" pitchFamily="18" charset="0"/>
                <a:cs typeface="Times New Roman" pitchFamily="18" charset="0"/>
              </a:rPr>
              <a:t>S</a:t>
            </a:r>
            <a:r>
              <a:rPr lang="en-US" sz="2000" b="1" dirty="0" err="1" smtClean="0">
                <a:latin typeface="Times New Roman" pitchFamily="18" charset="0"/>
                <a:cs typeface="Times New Roman" pitchFamily="18" charset="0"/>
              </a:rPr>
              <a:t>tratigies</a:t>
            </a:r>
            <a:endParaRPr lang="en-US" sz="2000" b="1" dirty="0">
              <a:latin typeface="Times New Roman" pitchFamily="18" charset="0"/>
              <a:cs typeface="Times New Roman" pitchFamily="18" charset="0"/>
            </a:endParaRPr>
          </a:p>
          <a:p>
            <a:pPr lvl="0">
              <a:lnSpc>
                <a:spcPct val="200000"/>
              </a:lnSpc>
              <a:buFont typeface="Wingdings" pitchFamily="2" charset="2"/>
              <a:buChar char="§"/>
            </a:pPr>
            <a:r>
              <a:rPr lang="en-US" sz="2000" dirty="0">
                <a:latin typeface="Times New Roman" pitchFamily="18" charset="0"/>
                <a:cs typeface="Times New Roman" pitchFamily="18" charset="0"/>
              </a:rPr>
              <a:t>To manage stress</a:t>
            </a:r>
          </a:p>
          <a:p>
            <a:pPr lvl="0">
              <a:lnSpc>
                <a:spcPct val="200000"/>
              </a:lnSpc>
              <a:buFont typeface="Wingdings" pitchFamily="2" charset="2"/>
              <a:buChar char="§"/>
            </a:pPr>
            <a:r>
              <a:rPr lang="en-US" sz="2000" dirty="0">
                <a:latin typeface="Times New Roman" pitchFamily="18" charset="0"/>
                <a:cs typeface="Times New Roman" pitchFamily="18" charset="0"/>
              </a:rPr>
              <a:t>To reduce anxiety</a:t>
            </a:r>
          </a:p>
          <a:p>
            <a:pPr lvl="0">
              <a:lnSpc>
                <a:spcPct val="200000"/>
              </a:lnSpc>
              <a:buFont typeface="Wingdings" pitchFamily="2" charset="2"/>
              <a:buChar char="§"/>
            </a:pPr>
            <a:r>
              <a:rPr lang="en-US" sz="2000" dirty="0">
                <a:latin typeface="Times New Roman" pitchFamily="18" charset="0"/>
                <a:cs typeface="Times New Roman" pitchFamily="18" charset="0"/>
              </a:rPr>
              <a:t>For  self-distraction,</a:t>
            </a:r>
          </a:p>
          <a:p>
            <a:pPr lvl="0">
              <a:lnSpc>
                <a:spcPct val="200000"/>
              </a:lnSpc>
              <a:buFont typeface="Wingdings" pitchFamily="2" charset="2"/>
              <a:buChar char="§"/>
            </a:pPr>
            <a:r>
              <a:rPr lang="en-US" sz="2000" dirty="0" smtClean="0">
                <a:latin typeface="Times New Roman" pitchFamily="18" charset="0"/>
                <a:cs typeface="Times New Roman" pitchFamily="18" charset="0"/>
              </a:rPr>
              <a:t>Behavioral  disengagement</a:t>
            </a:r>
            <a:endParaRPr lang="en-US" sz="2000" dirty="0">
              <a:latin typeface="Times New Roman" pitchFamily="18" charset="0"/>
              <a:cs typeface="Times New Roman" pitchFamily="18" charset="0"/>
            </a:endParaRPr>
          </a:p>
          <a:p>
            <a:pPr lvl="0">
              <a:lnSpc>
                <a:spcPct val="200000"/>
              </a:lnSpc>
              <a:buFont typeface="Wingdings" pitchFamily="2" charset="2"/>
              <a:buChar char="§"/>
            </a:pPr>
            <a:r>
              <a:rPr lang="en-US" sz="2000" dirty="0">
                <a:latin typeface="Times New Roman" pitchFamily="18" charset="0"/>
                <a:cs typeface="Times New Roman" pitchFamily="18" charset="0"/>
              </a:rPr>
              <a:t>For loss of interest in activities</a:t>
            </a:r>
          </a:p>
          <a:p>
            <a:pPr lvl="0">
              <a:lnSpc>
                <a:spcPct val="200000"/>
              </a:lnSpc>
              <a:buFont typeface="Wingdings" pitchFamily="2" charset="2"/>
              <a:buChar char="§"/>
            </a:pPr>
            <a:r>
              <a:rPr lang="en-US" sz="2000" dirty="0">
                <a:latin typeface="Times New Roman" pitchFamily="18" charset="0"/>
                <a:cs typeface="Times New Roman" pitchFamily="18" charset="0"/>
              </a:rPr>
              <a:t>For relaxation</a:t>
            </a:r>
          </a:p>
          <a:p>
            <a:endParaRPr lang="en-US"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BF323DD7-29F6-4146-BACF-CBC8DF66FD1B}"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4</a:t>
            </a:fld>
            <a:endParaRPr lang="en-US"/>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0"/>
            <a:ext cx="7086600" cy="4462760"/>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Coping with </a:t>
            </a:r>
            <a:r>
              <a:rPr lang="en-US" sz="2400" b="1" dirty="0" smtClean="0">
                <a:latin typeface="Times New Roman" pitchFamily="18" charset="0"/>
                <a:cs typeface="Times New Roman" pitchFamily="18" charset="0"/>
              </a:rPr>
              <a:t>Stress</a:t>
            </a:r>
          </a:p>
          <a:p>
            <a:pPr algn="ct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There are many ways that people strive to cope with stressors and feelings of stress in their lives. A host of literature, both popular and academic, extols the practice of stress management and whole industries are devoted to it. Many techniques are available to help individuals cope with the stresses that life brings. Some of the techniques listed in Figure 16.6, “Stress Management Techniques,”  induce a lower than usual stress level temporarily to compensate the biological tissues involved; others face the stressor at a higher level of abstraction. Stress management techniques are more general and range from cognitive (mindfulness, cognitive therapy, meditation) to physical (yoga, art, natural medicine, deep breathing) to environmental (spa visits, music, pets, nature).</a:t>
            </a:r>
          </a:p>
        </p:txBody>
      </p:sp>
      <p:sp>
        <p:nvSpPr>
          <p:cNvPr id="3" name="Date Placeholder 2"/>
          <p:cNvSpPr>
            <a:spLocks noGrp="1"/>
          </p:cNvSpPr>
          <p:nvPr>
            <p:ph type="dt" sz="half" idx="10"/>
          </p:nvPr>
        </p:nvSpPr>
        <p:spPr/>
        <p:txBody>
          <a:bodyPr/>
          <a:lstStyle/>
          <a:p>
            <a:fld id="{58EA71EF-66EF-471C-AE37-40770DCA82D0}"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5</a:t>
            </a:fld>
            <a:endParaRPr lang="en-US"/>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distraction coping example"/>
          <p:cNvPicPr/>
          <p:nvPr/>
        </p:nvPicPr>
        <p:blipFill>
          <a:blip r:embed="rId2">
            <a:lum contrast="2000"/>
            <a:extLst>
              <a:ext uri="{28A0092B-C50C-407E-A947-70E740481C1C}">
                <a14:useLocalDpi xmlns:a14="http://schemas.microsoft.com/office/drawing/2010/main" val="0"/>
              </a:ext>
            </a:extLst>
          </a:blip>
          <a:srcRect/>
          <a:stretch>
            <a:fillRect/>
          </a:stretch>
        </p:blipFill>
        <p:spPr bwMode="auto">
          <a:xfrm>
            <a:off x="228600" y="228600"/>
            <a:ext cx="8534399" cy="6477000"/>
          </a:xfrm>
          <a:prstGeom prst="rect">
            <a:avLst/>
          </a:prstGeom>
          <a:noFill/>
          <a:ln>
            <a:noFill/>
          </a:ln>
        </p:spPr>
      </p:pic>
      <p:sp>
        <p:nvSpPr>
          <p:cNvPr id="3" name="Date Placeholder 2"/>
          <p:cNvSpPr>
            <a:spLocks noGrp="1"/>
          </p:cNvSpPr>
          <p:nvPr>
            <p:ph type="dt" sz="half" idx="10"/>
          </p:nvPr>
        </p:nvSpPr>
        <p:spPr/>
        <p:txBody>
          <a:bodyPr/>
          <a:lstStyle/>
          <a:p>
            <a:fld id="{E1FDCE55-7A78-4406-93A5-B02B06B6DFE3}"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6</a:t>
            </a:fld>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66800"/>
            <a:ext cx="7162800" cy="2831544"/>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MIDITATION /</a:t>
            </a:r>
            <a:r>
              <a:rPr lang="en-US" sz="2000" b="1" dirty="0" smtClean="0">
                <a:latin typeface="Times New Roman" pitchFamily="18" charset="0"/>
                <a:cs typeface="Times New Roman" pitchFamily="18" charset="0"/>
              </a:rPr>
              <a:t>MINDFULNESS</a:t>
            </a:r>
          </a:p>
          <a:p>
            <a:pPr algn="ctr"/>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Meditation is an umbrella term for the many ways to a relaxed state of being. There are many types of meditation and relaxation techniques that have meditation components. All share the same goal of achieving inner </a:t>
            </a:r>
            <a:r>
              <a:rPr lang="en-US" sz="2000" dirty="0" smtClean="0">
                <a:latin typeface="Times New Roman" pitchFamily="18" charset="0"/>
                <a:cs typeface="Times New Roman" pitchFamily="18" charset="0"/>
              </a:rPr>
              <a:t>peace.</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Ways </a:t>
            </a:r>
            <a:r>
              <a:rPr lang="en-US" sz="2000" dirty="0">
                <a:latin typeface="Times New Roman" pitchFamily="18" charset="0"/>
                <a:cs typeface="Times New Roman" pitchFamily="18" charset="0"/>
              </a:rPr>
              <a:t>to meditate can include:</a:t>
            </a:r>
            <a:endParaRPr lang="en-US" dirty="0">
              <a:latin typeface="Times New Roman" pitchFamily="18" charset="0"/>
              <a:cs typeface="Times New Roman" pitchFamily="18" charset="0"/>
            </a:endParaRPr>
          </a:p>
          <a:p>
            <a:endParaRPr lang="en-US" dirty="0"/>
          </a:p>
        </p:txBody>
      </p:sp>
      <p:sp>
        <p:nvSpPr>
          <p:cNvPr id="3" name="Date Placeholder 2"/>
          <p:cNvSpPr>
            <a:spLocks noGrp="1"/>
          </p:cNvSpPr>
          <p:nvPr>
            <p:ph type="dt" sz="half" idx="10"/>
          </p:nvPr>
        </p:nvSpPr>
        <p:spPr/>
        <p:txBody>
          <a:bodyPr/>
          <a:lstStyle/>
          <a:p>
            <a:fld id="{A1314B9A-C26B-4EFD-A6E6-8330CBA4638B}"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7</a:t>
            </a:fld>
            <a:endParaRPr 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71600"/>
            <a:ext cx="6629400" cy="2893100"/>
          </a:xfrm>
          <a:prstGeom prst="rect">
            <a:avLst/>
          </a:prstGeom>
          <a:noFill/>
        </p:spPr>
        <p:txBody>
          <a:bodyPr wrap="square" rtlCol="0">
            <a:spAutoFit/>
          </a:bodyPr>
          <a:lstStyle/>
          <a:p>
            <a:pPr lvl="0" algn="ctr"/>
            <a:r>
              <a:rPr lang="en-US" sz="2400" b="1" dirty="0">
                <a:latin typeface="Times New Roman" pitchFamily="18" charset="0"/>
                <a:cs typeface="Times New Roman" pitchFamily="18" charset="0"/>
              </a:rPr>
              <a:t>Guided </a:t>
            </a:r>
            <a:r>
              <a:rPr lang="en-US" sz="2400" b="1" dirty="0" smtClean="0">
                <a:latin typeface="Times New Roman" pitchFamily="18" charset="0"/>
                <a:cs typeface="Times New Roman" pitchFamily="18" charset="0"/>
              </a:rPr>
              <a:t>meditation</a:t>
            </a:r>
          </a:p>
          <a:p>
            <a:pPr lvl="0" algn="ctr"/>
            <a:endParaRPr lang="en-US" sz="2000" b="1" dirty="0" smtClean="0">
              <a:latin typeface="Times New Roman" pitchFamily="18" charset="0"/>
              <a:cs typeface="Times New Roman" pitchFamily="18" charset="0"/>
            </a:endParaRPr>
          </a:p>
          <a:p>
            <a:pPr lvl="0" algn="ctr"/>
            <a:r>
              <a:rPr lang="en-US" sz="2000" dirty="0" smtClean="0">
                <a:latin typeface="Times New Roman" pitchFamily="18" charset="0"/>
                <a:cs typeface="Times New Roman" pitchFamily="18" charset="0"/>
              </a:rPr>
              <a:t>Sometimes </a:t>
            </a:r>
            <a:r>
              <a:rPr lang="en-US" sz="2000" dirty="0">
                <a:latin typeface="Times New Roman" pitchFamily="18" charset="0"/>
                <a:cs typeface="Times New Roman" pitchFamily="18" charset="0"/>
              </a:rPr>
              <a:t>called guided imagery or visualization, with this method of meditation you form mental images of places or situations you find relaxing.</a:t>
            </a:r>
          </a:p>
          <a:p>
            <a:pPr algn="ctr"/>
            <a:r>
              <a:rPr lang="en-US" sz="2000" dirty="0">
                <a:latin typeface="Times New Roman" pitchFamily="18" charset="0"/>
                <a:cs typeface="Times New Roman" pitchFamily="18" charset="0"/>
              </a:rPr>
              <a:t>You try to use as many senses as possible, such as smells, sights, sounds and textures. You may be led through this process by a guide or teacher.</a:t>
            </a:r>
          </a:p>
          <a:p>
            <a:endParaRPr lang="en-US" dirty="0"/>
          </a:p>
        </p:txBody>
      </p:sp>
      <p:sp>
        <p:nvSpPr>
          <p:cNvPr id="3" name="Date Placeholder 2"/>
          <p:cNvSpPr>
            <a:spLocks noGrp="1"/>
          </p:cNvSpPr>
          <p:nvPr>
            <p:ph type="dt" sz="half" idx="10"/>
          </p:nvPr>
        </p:nvSpPr>
        <p:spPr/>
        <p:txBody>
          <a:bodyPr/>
          <a:lstStyle/>
          <a:p>
            <a:fld id="{AB5C8694-02EB-44D5-80C1-13A7DE1017CB}"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8</a:t>
            </a:fld>
            <a:endParaRPr lang="en-US"/>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143000"/>
            <a:ext cx="7086600" cy="3200876"/>
          </a:xfrm>
          <a:prstGeom prst="rect">
            <a:avLst/>
          </a:prstGeom>
          <a:noFill/>
        </p:spPr>
        <p:txBody>
          <a:bodyPr wrap="square" rtlCol="0">
            <a:spAutoFit/>
          </a:bodyPr>
          <a:lstStyle/>
          <a:p>
            <a:pPr lvl="0" algn="ctr"/>
            <a:r>
              <a:rPr lang="en-US" sz="2400" b="1" dirty="0">
                <a:latin typeface="Times New Roman" pitchFamily="18" charset="0"/>
                <a:cs typeface="Times New Roman" pitchFamily="18" charset="0"/>
              </a:rPr>
              <a:t>Mindfulness </a:t>
            </a:r>
            <a:r>
              <a:rPr lang="en-US" sz="2400" b="1" dirty="0" smtClean="0">
                <a:latin typeface="Times New Roman" pitchFamily="18" charset="0"/>
                <a:cs typeface="Times New Roman" pitchFamily="18" charset="0"/>
              </a:rPr>
              <a:t>meditation</a:t>
            </a:r>
          </a:p>
          <a:p>
            <a:pPr lvl="0" algn="ctr"/>
            <a:endParaRPr lang="en-US" sz="2000" b="1" dirty="0" smtClean="0">
              <a:latin typeface="Times New Roman" pitchFamily="18" charset="0"/>
              <a:cs typeface="Times New Roman" pitchFamily="18" charset="0"/>
            </a:endParaRPr>
          </a:p>
          <a:p>
            <a:pPr lvl="0" algn="ct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type of meditation is based on being mindful, or having an increased awareness and acceptance of living in the present moment.</a:t>
            </a:r>
          </a:p>
          <a:p>
            <a:pPr algn="ctr"/>
            <a:r>
              <a:rPr lang="en-US" sz="2000" dirty="0">
                <a:latin typeface="Times New Roman" pitchFamily="18" charset="0"/>
                <a:cs typeface="Times New Roman" pitchFamily="18" charset="0"/>
              </a:rPr>
              <a:t>In mindfulness meditation, you broaden your conscious awareness. You focus on what you experience during meditation, such as the flow of your breath. You can observe your thoughts and emotions, but let them pass without judgment.</a:t>
            </a:r>
          </a:p>
          <a:p>
            <a:endParaRPr lang="en-US" dirty="0"/>
          </a:p>
        </p:txBody>
      </p:sp>
      <p:sp>
        <p:nvSpPr>
          <p:cNvPr id="3" name="Date Placeholder 2"/>
          <p:cNvSpPr>
            <a:spLocks noGrp="1"/>
          </p:cNvSpPr>
          <p:nvPr>
            <p:ph type="dt" sz="half" idx="10"/>
          </p:nvPr>
        </p:nvSpPr>
        <p:spPr/>
        <p:txBody>
          <a:bodyPr/>
          <a:lstStyle/>
          <a:p>
            <a:fld id="{8451556C-B275-4E90-A862-A376D17CDF00}" type="datetime1">
              <a:rPr lang="en-US" smtClean="0"/>
              <a:t>4/1/2020</a:t>
            </a:fld>
            <a:endParaRPr lang="en-US"/>
          </a:p>
        </p:txBody>
      </p:sp>
      <p:sp>
        <p:nvSpPr>
          <p:cNvPr id="4" name="Footer Placeholder 3"/>
          <p:cNvSpPr>
            <a:spLocks noGrp="1"/>
          </p:cNvSpPr>
          <p:nvPr>
            <p:ph type="ftr" sz="quarter" idx="11"/>
          </p:nvPr>
        </p:nvSpPr>
        <p:spPr/>
        <p:txBody>
          <a:bodyPr/>
          <a:lstStyle/>
          <a:p>
            <a:r>
              <a:rPr lang="en-US" smtClean="0"/>
              <a:t>Dr Amina Muazzam-LCWU</a:t>
            </a:r>
            <a:endParaRPr lang="en-US"/>
          </a:p>
        </p:txBody>
      </p:sp>
      <p:sp>
        <p:nvSpPr>
          <p:cNvPr id="5" name="Slide Number Placeholder 4"/>
          <p:cNvSpPr>
            <a:spLocks noGrp="1"/>
          </p:cNvSpPr>
          <p:nvPr>
            <p:ph type="sldNum" sz="quarter" idx="12"/>
          </p:nvPr>
        </p:nvSpPr>
        <p:spPr/>
        <p:txBody>
          <a:bodyPr/>
          <a:lstStyle/>
          <a:p>
            <a:fld id="{2AD79991-D6E6-4A78-82D8-FB816BBE81E3}" type="slidenum">
              <a:rPr lang="en-US" smtClean="0"/>
              <a:t>9</a:t>
            </a:fld>
            <a:endParaRPr lang="en-US"/>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64</TotalTime>
  <Words>1041</Words>
  <Application>Microsoft Office PowerPoint</Application>
  <PresentationFormat>On-screen Show (4:3)</PresentationFormat>
  <Paragraphs>174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COGNITIVE IMAGERY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Malik Ismail</dc:creator>
  <cp:lastModifiedBy>Windows User</cp:lastModifiedBy>
  <cp:revision>10</cp:revision>
  <dcterms:created xsi:type="dcterms:W3CDTF">2019-03-31T07:25:38Z</dcterms:created>
  <dcterms:modified xsi:type="dcterms:W3CDTF">2020-04-01T17:34:54Z</dcterms:modified>
</cp:coreProperties>
</file>